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8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33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822924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1604520"/>
            <a:ext cx="822924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pic>
        <p:nvPicPr>
          <p:cNvPr id="34" name="Picture 33"/>
          <p:cNvPicPr/>
          <p:nvPr/>
        </p:nvPicPr>
        <p:blipFill>
          <a:blip r:embed="rId2"/>
          <a:stretch/>
        </p:blipFill>
        <p:spPr>
          <a:xfrm>
            <a:off x="2079000" y="1604520"/>
            <a:ext cx="4984920" cy="3977280"/>
          </a:xfrm>
          <a:prstGeom prst="rect">
            <a:avLst/>
          </a:prstGeom>
          <a:ln>
            <a:noFill/>
          </a:ln>
        </p:spPr>
      </p:pic>
      <p:pic>
        <p:nvPicPr>
          <p:cNvPr id="35" name="Picture 34"/>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457200" y="1604520"/>
            <a:ext cx="822924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467424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45720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45720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467424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467424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467424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467424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457200" y="3682080"/>
            <a:ext cx="822924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822924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457200" y="3682080"/>
            <a:ext cx="822924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45720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467424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45720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924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1604520"/>
            <a:ext cx="822924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pic>
        <p:nvPicPr>
          <p:cNvPr id="70" name="Picture 69"/>
          <p:cNvPicPr/>
          <p:nvPr/>
        </p:nvPicPr>
        <p:blipFill>
          <a:blip r:embed="rId2"/>
          <a:stretch/>
        </p:blipFill>
        <p:spPr>
          <a:xfrm>
            <a:off x="2079000" y="1604520"/>
            <a:ext cx="4984920" cy="3977280"/>
          </a:xfrm>
          <a:prstGeom prst="rect">
            <a:avLst/>
          </a:prstGeom>
          <a:ln>
            <a:noFill/>
          </a:ln>
        </p:spPr>
      </p:pic>
      <p:pic>
        <p:nvPicPr>
          <p:cNvPr id="71" name="Picture 70"/>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CA" sz="4400" b="0" strike="noStrike" spc="-1">
                <a:solidFill>
                  <a:srgbClr val="000000"/>
                </a:solidFill>
                <a:uFill>
                  <a:solidFill>
                    <a:srgbClr val="FFFFFF"/>
                  </a:solidFill>
                </a:uFill>
                <a:latin typeface="Arial"/>
              </a:rPr>
              <a:t>Click to edit the title text format</a:t>
            </a:r>
          </a:p>
        </p:txBody>
      </p:sp>
      <p:sp>
        <p:nvSpPr>
          <p:cNvPr id="3"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CA" sz="4400" b="0" strike="noStrike" spc="-1">
                <a:solidFill>
                  <a:srgbClr val="000000"/>
                </a:solidFill>
                <a:uFill>
                  <a:solidFill>
                    <a:srgbClr val="FFFFFF"/>
                  </a:solidFill>
                </a:uFill>
                <a:latin typeface="Arial"/>
              </a:rPr>
              <a:t>Click to edit the title text format</a:t>
            </a:r>
          </a:p>
        </p:txBody>
      </p:sp>
      <p:sp>
        <p:nvSpPr>
          <p:cNvPr id="37"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agb.org/trusteeship/2013/5/changing-"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73"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sp>
        <p:nvSpPr>
          <p:cNvPr id="74" name="CustomShape 3"/>
          <p:cNvSpPr/>
          <p:nvPr/>
        </p:nvSpPr>
        <p:spPr>
          <a:xfrm>
            <a:off x="229320" y="172512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76"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F19B0D88-34E1-49EF-9686-66A6D6DC38CA}" type="slidenum">
              <a:rPr lang="en-CA" sz="1400" b="0" strike="noStrike" spc="-1">
                <a:solidFill>
                  <a:srgbClr val="000000"/>
                </a:solidFill>
                <a:uFill>
                  <a:solidFill>
                    <a:srgbClr val="FFFFFF"/>
                  </a:solidFill>
                </a:uFill>
                <a:latin typeface="Arial"/>
                <a:ea typeface="Arial"/>
              </a:rPr>
              <a:t>1</a:t>
            </a:fld>
            <a:endParaRPr lang="en-CA" sz="1800" b="0" strike="noStrike" spc="-1">
              <a:solidFill>
                <a:srgbClr val="000000"/>
              </a:solidFill>
              <a:uFill>
                <a:solidFill>
                  <a:srgbClr val="FFFFFF"/>
                </a:solidFill>
              </a:uFill>
              <a:latin typeface="Arial"/>
            </a:endParaRPr>
          </a:p>
        </p:txBody>
      </p:sp>
      <p:sp>
        <p:nvSpPr>
          <p:cNvPr id="2" name="TextBox 1">
            <a:extLst>
              <a:ext uri="{FF2B5EF4-FFF2-40B4-BE49-F238E27FC236}">
                <a16:creationId xmlns:a16="http://schemas.microsoft.com/office/drawing/2014/main" xmlns="" id="{F42B5341-B25E-442D-B275-03154F23FFE2}"/>
              </a:ext>
            </a:extLst>
          </p:cNvPr>
          <p:cNvSpPr txBox="1"/>
          <p:nvPr/>
        </p:nvSpPr>
        <p:spPr>
          <a:xfrm>
            <a:off x="381740" y="177553"/>
            <a:ext cx="8407153" cy="1138773"/>
          </a:xfrm>
          <a:prstGeom prst="rect">
            <a:avLst/>
          </a:prstGeom>
          <a:noFill/>
        </p:spPr>
        <p:txBody>
          <a:bodyPr wrap="square" rtlCol="0">
            <a:spAutoFit/>
          </a:bodyPr>
          <a:lstStyle/>
          <a:p>
            <a:r>
              <a:rPr lang="en-CA" dirty="0"/>
              <a:t>			</a:t>
            </a:r>
            <a:br>
              <a:rPr lang="en-CA" dirty="0"/>
            </a:br>
            <a:endParaRPr lang="en-CA" dirty="0"/>
          </a:p>
          <a:p>
            <a:r>
              <a:rPr lang="en-CA" dirty="0"/>
              <a:t>		</a:t>
            </a:r>
            <a:r>
              <a:rPr lang="en-CA" sz="3200" dirty="0"/>
              <a:t>2017 Contract Negotiations</a:t>
            </a:r>
            <a:endParaRPr lang="en-US" sz="3200" dirty="0"/>
          </a:p>
        </p:txBody>
      </p:sp>
      <p:sp>
        <p:nvSpPr>
          <p:cNvPr id="3" name="TextBox 2">
            <a:extLst>
              <a:ext uri="{FF2B5EF4-FFF2-40B4-BE49-F238E27FC236}">
                <a16:creationId xmlns:a16="http://schemas.microsoft.com/office/drawing/2014/main" xmlns="" id="{37D7D7C6-1B87-499B-96A5-BE06F3D6074C}"/>
              </a:ext>
            </a:extLst>
          </p:cNvPr>
          <p:cNvSpPr txBox="1"/>
          <p:nvPr/>
        </p:nvSpPr>
        <p:spPr>
          <a:xfrm>
            <a:off x="372862" y="2290439"/>
            <a:ext cx="8442664" cy="923330"/>
          </a:xfrm>
          <a:prstGeom prst="rect">
            <a:avLst/>
          </a:prstGeom>
          <a:noFill/>
        </p:spPr>
        <p:txBody>
          <a:bodyPr wrap="square" rtlCol="0">
            <a:spAutoFit/>
          </a:bodyPr>
          <a:lstStyle/>
          <a:p>
            <a:endParaRPr lang="en-CA" dirty="0"/>
          </a:p>
          <a:p>
            <a:pPr algn="ctr"/>
            <a:r>
              <a:rPr lang="en-CA" dirty="0"/>
              <a:t>OVERVIEW OF CUPE LOCAL 3903 TOP PRIORITIES FOR </a:t>
            </a:r>
          </a:p>
          <a:p>
            <a:pPr algn="ctr"/>
            <a:r>
              <a:rPr lang="en-CA" dirty="0"/>
              <a:t>THE 2017 COLLECTIVE AGREEMENT</a:t>
            </a:r>
            <a:endParaRPr lang="en-US" dirty="0"/>
          </a:p>
        </p:txBody>
      </p:sp>
      <p:pic>
        <p:nvPicPr>
          <p:cNvPr id="9" name="Picture 8">
            <a:extLst>
              <a:ext uri="{FF2B5EF4-FFF2-40B4-BE49-F238E27FC236}">
                <a16:creationId xmlns:a16="http://schemas.microsoft.com/office/drawing/2014/main" xmlns="" id="{88EBEF4E-1EA9-4EDE-91B9-B9D07E89196A}"/>
              </a:ext>
            </a:extLst>
          </p:cNvPr>
          <p:cNvPicPr/>
          <p:nvPr/>
        </p:nvPicPr>
        <p:blipFill>
          <a:blip r:embed="rId2"/>
          <a:stretch/>
        </p:blipFill>
        <p:spPr>
          <a:xfrm>
            <a:off x="834501" y="3592260"/>
            <a:ext cx="2702520" cy="2702520"/>
          </a:xfrm>
          <a:prstGeom prst="rect">
            <a:avLst/>
          </a:prstGeom>
          <a:ln>
            <a:noFill/>
          </a:ln>
        </p:spPr>
      </p:pic>
      <p:pic>
        <p:nvPicPr>
          <p:cNvPr id="10" name="Picture 9">
            <a:extLst>
              <a:ext uri="{FF2B5EF4-FFF2-40B4-BE49-F238E27FC236}">
                <a16:creationId xmlns:a16="http://schemas.microsoft.com/office/drawing/2014/main" xmlns="" id="{884029C0-7174-4BE2-BEC1-337184E8ECE3}"/>
              </a:ext>
            </a:extLst>
          </p:cNvPr>
          <p:cNvPicPr/>
          <p:nvPr/>
        </p:nvPicPr>
        <p:blipFill>
          <a:blip r:embed="rId3"/>
          <a:stretch/>
        </p:blipFill>
        <p:spPr>
          <a:xfrm>
            <a:off x="4732288" y="3592260"/>
            <a:ext cx="3080062" cy="2383020"/>
          </a:xfrm>
          <a:prstGeom prst="rect">
            <a:avLst/>
          </a:prstGeom>
          <a:ln>
            <a:noFill/>
          </a:ln>
        </p:spPr>
      </p:pic>
    </p:spTree>
    <p:extLst>
      <p:ext uri="{BB962C8B-B14F-4D97-AF65-F5344CB8AC3E}">
        <p14:creationId xmlns:p14="http://schemas.microsoft.com/office/powerpoint/2010/main" val="90736365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489960" y="157536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“Some scholars have reported that [</a:t>
            </a:r>
            <a:r>
              <a:rPr lang="en-CA" sz="1800" b="0" u="sng" strike="noStrike" spc="-1" dirty="0">
                <a:solidFill>
                  <a:srgbClr val="000000"/>
                </a:solidFill>
                <a:uFill>
                  <a:solidFill>
                    <a:srgbClr val="FFFFFF"/>
                  </a:solidFill>
                </a:uFill>
                <a:latin typeface="Calibri"/>
                <a:ea typeface="Calibri"/>
              </a:rPr>
              <a:t>non-tenured track] faculty can negatively affect graduation rates</a:t>
            </a:r>
            <a:r>
              <a:rPr lang="en-CA" sz="1800" b="0" strike="noStrike" spc="-1" dirty="0">
                <a:solidFill>
                  <a:srgbClr val="000000"/>
                </a:solidFill>
                <a:uFill>
                  <a:solidFill>
                    <a:srgbClr val="FFFFFF"/>
                  </a:solidFill>
                </a:uFill>
                <a:latin typeface="Calibri"/>
                <a:ea typeface="Calibri"/>
              </a:rPr>
              <a:t> (Ehrenberg &amp; Zhang, 2004; Jaeger &amp; Eagan, 2009) and </a:t>
            </a:r>
            <a:r>
              <a:rPr lang="en-CA" sz="1800" b="0" u="sng" strike="noStrike" spc="-1" dirty="0">
                <a:solidFill>
                  <a:srgbClr val="000000"/>
                </a:solidFill>
                <a:uFill>
                  <a:solidFill>
                    <a:srgbClr val="FFFFFF"/>
                  </a:solidFill>
                </a:uFill>
                <a:latin typeface="Calibri"/>
                <a:ea typeface="Calibri"/>
              </a:rPr>
              <a:t>transfer rates </a:t>
            </a:r>
            <a:r>
              <a:rPr lang="en-CA" sz="1800" b="0" strike="noStrike" spc="-1" dirty="0">
                <a:solidFill>
                  <a:srgbClr val="000000"/>
                </a:solidFill>
                <a:uFill>
                  <a:solidFill>
                    <a:srgbClr val="FFFFFF"/>
                  </a:solidFill>
                </a:uFill>
                <a:latin typeface="Calibri"/>
                <a:ea typeface="Calibri"/>
              </a:rPr>
              <a:t>(Eagan &amp; Jaeger, 2009), that they can </a:t>
            </a:r>
            <a:r>
              <a:rPr lang="en-CA" sz="1800" b="0" u="sng" strike="noStrike" spc="-1" dirty="0">
                <a:solidFill>
                  <a:srgbClr val="000000"/>
                </a:solidFill>
                <a:uFill>
                  <a:solidFill>
                    <a:srgbClr val="FFFFFF"/>
                  </a:solidFill>
                </a:uFill>
                <a:latin typeface="Calibri"/>
                <a:ea typeface="Calibri"/>
              </a:rPr>
              <a:t>negatively affect retention</a:t>
            </a:r>
            <a:r>
              <a:rPr lang="en-CA" sz="1800" b="0" strike="noStrike" spc="-1" dirty="0">
                <a:solidFill>
                  <a:srgbClr val="000000"/>
                </a:solidFill>
                <a:uFill>
                  <a:solidFill>
                    <a:srgbClr val="FFFFFF"/>
                  </a:solidFill>
                </a:uFill>
                <a:latin typeface="Calibri"/>
                <a:ea typeface="Calibri"/>
              </a:rPr>
              <a:t> (Jaeger &amp; Eagan, 2011), and that they </a:t>
            </a:r>
            <a:r>
              <a:rPr lang="en-CA" sz="1800" b="0" u="sng" strike="noStrike" spc="-1" dirty="0">
                <a:solidFill>
                  <a:srgbClr val="000000"/>
                </a:solidFill>
                <a:uFill>
                  <a:solidFill>
                    <a:srgbClr val="FFFFFF"/>
                  </a:solidFill>
                </a:uFill>
                <a:latin typeface="Calibri"/>
                <a:ea typeface="Calibri"/>
              </a:rPr>
              <a:t>do not properly prepare students for courses later in a discipline’s sequence</a:t>
            </a:r>
            <a:r>
              <a:rPr lang="en-CA" sz="1800" b="0" strike="noStrike" spc="-1" dirty="0">
                <a:solidFill>
                  <a:srgbClr val="000000"/>
                </a:solidFill>
                <a:uFill>
                  <a:solidFill>
                    <a:srgbClr val="FFFFFF"/>
                  </a:solidFill>
                </a:uFill>
                <a:latin typeface="Calibri"/>
                <a:ea typeface="Calibri"/>
              </a:rPr>
              <a:t> (Burgess &amp; Samuels, 1999).”</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Jennifer Danley-Scott and Gray Scott. 2014. “The Other Half: Non-Tenure Track Faculty 	Thoughts on Student Learning Outcomes Assessment” </a:t>
            </a:r>
            <a:r>
              <a:rPr lang="en-CA" sz="1800" b="0" i="1" strike="noStrike" spc="-1" dirty="0">
                <a:solidFill>
                  <a:srgbClr val="000000"/>
                </a:solidFill>
                <a:uFill>
                  <a:solidFill>
                    <a:srgbClr val="FFFFFF"/>
                  </a:solidFill>
                </a:uFill>
                <a:latin typeface="Calibri"/>
                <a:ea typeface="Calibri"/>
              </a:rPr>
              <a:t>Research &amp; Practice in 	Assessment</a:t>
            </a:r>
            <a:r>
              <a:rPr lang="en-CA" sz="1800" b="0" strike="noStrike" spc="-1" dirty="0">
                <a:solidFill>
                  <a:srgbClr val="000000"/>
                </a:solidFill>
                <a:uFill>
                  <a:solidFill>
                    <a:srgbClr val="FFFFFF"/>
                  </a:solidFill>
                </a:uFill>
                <a:latin typeface="Calibri"/>
                <a:ea typeface="Calibri"/>
              </a:rPr>
              <a:t>, Vol. 9, Summer, 	p. 32</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p:txBody>
      </p:sp>
      <p:sp>
        <p:nvSpPr>
          <p:cNvPr id="122" name="CustomShape 2"/>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600" b="1" strike="noStrike" spc="-1">
                <a:solidFill>
                  <a:srgbClr val="000000"/>
                </a:solidFill>
                <a:uFill>
                  <a:solidFill>
                    <a:srgbClr val="FFFFFF"/>
                  </a:solidFill>
                </a:uFill>
                <a:latin typeface="Calibri"/>
                <a:ea typeface="Calibri"/>
              </a:rPr>
              <a:t>Job Security helps students go farther in their disciplines</a:t>
            </a:r>
            <a:endParaRPr lang="en-CA" sz="1800" b="0" strike="noStrike" spc="-1">
              <a:solidFill>
                <a:srgbClr val="000000"/>
              </a:solidFill>
              <a:uFill>
                <a:solidFill>
                  <a:srgbClr val="FFFFFF"/>
                </a:solidFill>
              </a:uFill>
              <a:latin typeface="Arial"/>
            </a:endParaRPr>
          </a:p>
        </p:txBody>
      </p:sp>
      <p:pic>
        <p:nvPicPr>
          <p:cNvPr id="123" name="Shape 174"/>
          <p:cNvPicPr/>
          <p:nvPr/>
        </p:nvPicPr>
        <p:blipFill>
          <a:blip r:embed="rId2"/>
          <a:stretch/>
        </p:blipFill>
        <p:spPr>
          <a:xfrm>
            <a:off x="7162560" y="5551920"/>
            <a:ext cx="1913040" cy="1194840"/>
          </a:xfrm>
          <a:prstGeom prst="rect">
            <a:avLst/>
          </a:prstGeom>
          <a:ln>
            <a:noFill/>
          </a:ln>
        </p:spPr>
      </p:pic>
      <p:sp>
        <p:nvSpPr>
          <p:cNvPr id="124"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25"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F078CA4F-94E8-438C-8A1C-C2C9265F1E0D}" type="slidenum">
              <a:rPr lang="en-CA" sz="1400" b="0" strike="noStrike" spc="-1">
                <a:solidFill>
                  <a:srgbClr val="000000"/>
                </a:solidFill>
                <a:uFill>
                  <a:solidFill>
                    <a:srgbClr val="FFFFFF"/>
                  </a:solidFill>
                </a:uFill>
                <a:latin typeface="Arial"/>
                <a:ea typeface="Arial"/>
              </a:rPr>
              <a:t>10</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127"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pic>
        <p:nvPicPr>
          <p:cNvPr id="128" name="Shape 183"/>
          <p:cNvPicPr/>
          <p:nvPr/>
        </p:nvPicPr>
        <p:blipFill>
          <a:blip r:embed="rId2"/>
          <a:stretch/>
        </p:blipFill>
        <p:spPr>
          <a:xfrm>
            <a:off x="7162560" y="5551920"/>
            <a:ext cx="1913040" cy="1194840"/>
          </a:xfrm>
          <a:prstGeom prst="rect">
            <a:avLst/>
          </a:prstGeom>
          <a:ln>
            <a:noFill/>
          </a:ln>
        </p:spPr>
      </p:pic>
      <p:sp>
        <p:nvSpPr>
          <p:cNvPr id="129"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30"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3DE1DC10-58CE-4603-87F4-5F59D96238F8}" type="slidenum">
              <a:rPr lang="en-CA" sz="1400" b="0" strike="noStrike" spc="-1">
                <a:solidFill>
                  <a:srgbClr val="000000"/>
                </a:solidFill>
                <a:uFill>
                  <a:solidFill>
                    <a:srgbClr val="FFFFFF"/>
                  </a:solidFill>
                </a:uFill>
                <a:latin typeface="Arial"/>
                <a:ea typeface="Arial"/>
              </a:rPr>
              <a:t>11</a:t>
            </a:fld>
            <a:endParaRPr lang="en-CA" sz="1800" b="0" strike="noStrike" spc="-1">
              <a:solidFill>
                <a:srgbClr val="000000"/>
              </a:solidFill>
              <a:uFill>
                <a:solidFill>
                  <a:srgbClr val="FFFFFF"/>
                </a:solidFill>
              </a:uFill>
              <a:latin typeface="Arial"/>
            </a:endParaRPr>
          </a:p>
        </p:txBody>
      </p:sp>
      <p:sp>
        <p:nvSpPr>
          <p:cNvPr id="131" name="CustomShape 5"/>
          <p:cNvSpPr/>
          <p:nvPr/>
        </p:nvSpPr>
        <p:spPr>
          <a:xfrm>
            <a:off x="457200" y="182880"/>
            <a:ext cx="8502480" cy="344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CA" sz="2600" b="1" strike="noStrike" spc="-1">
                <a:solidFill>
                  <a:srgbClr val="000000"/>
                </a:solidFill>
                <a:uFill>
                  <a:solidFill>
                    <a:srgbClr val="FFFFFF"/>
                  </a:solidFill>
                </a:uFill>
                <a:latin typeface="Calibri"/>
                <a:ea typeface="DejaVu Sans"/>
              </a:rPr>
              <a:t>Job Security = Better Educational Outcomes for Undergraduates</a:t>
            </a:r>
            <a:endParaRPr lang="en-CA" sz="1800" b="0" strike="noStrike" spc="-1">
              <a:solidFill>
                <a:srgbClr val="000000"/>
              </a:solidFill>
              <a:uFill>
                <a:solidFill>
                  <a:srgbClr val="FFFFFF"/>
                </a:solidFill>
              </a:uFill>
              <a:latin typeface="Calibri"/>
            </a:endParaRPr>
          </a:p>
        </p:txBody>
      </p:sp>
      <p:sp>
        <p:nvSpPr>
          <p:cNvPr id="132" name="CustomShape 6"/>
          <p:cNvSpPr/>
          <p:nvPr/>
        </p:nvSpPr>
        <p:spPr>
          <a:xfrm>
            <a:off x="457200" y="1920240"/>
            <a:ext cx="7953840" cy="188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CA" sz="1800" b="0" strike="noStrike" spc="-1" dirty="0">
                <a:solidFill>
                  <a:srgbClr val="000000"/>
                </a:solidFill>
                <a:uFill>
                  <a:solidFill>
                    <a:srgbClr val="FFFFFF"/>
                  </a:solidFill>
                </a:uFill>
                <a:latin typeface="Arial"/>
                <a:ea typeface="DejaVu Sans"/>
              </a:rPr>
              <a:t>“After controlling for student background characteristics, prior achievement, financial aid measures, and enrollment traits, the significant negative relationship between retention and high levels of exposure to part-time faculty persisted” (Jaeger and </a:t>
            </a:r>
            <a:r>
              <a:rPr lang="en-CA" sz="1800" b="0" strike="noStrike" spc="-1" dirty="0" err="1">
                <a:solidFill>
                  <a:srgbClr val="000000"/>
                </a:solidFill>
                <a:uFill>
                  <a:solidFill>
                    <a:srgbClr val="FFFFFF"/>
                  </a:solidFill>
                </a:uFill>
                <a:latin typeface="Arial"/>
                <a:ea typeface="DejaVu Sans"/>
              </a:rPr>
              <a:t>Eagen</a:t>
            </a:r>
            <a:r>
              <a:rPr lang="en-CA" sz="1800" b="0" strike="noStrike" spc="-1" dirty="0">
                <a:solidFill>
                  <a:srgbClr val="000000"/>
                </a:solidFill>
                <a:uFill>
                  <a:solidFill>
                    <a:srgbClr val="FFFFFF"/>
                  </a:solidFill>
                </a:uFill>
                <a:latin typeface="Arial"/>
                <a:ea typeface="DejaVu Sans"/>
              </a:rPr>
              <a:t>, 2011: 508).</a:t>
            </a:r>
            <a:endParaRPr lang="en-CA" sz="1800" b="0" strike="noStrike" spc="-1" dirty="0">
              <a:solidFill>
                <a:srgbClr val="000000"/>
              </a:solidFill>
              <a:uFill>
                <a:solidFill>
                  <a:srgbClr val="FFFFFF"/>
                </a:solidFill>
              </a:uFill>
              <a:latin typeface="Arial"/>
            </a:endParaRPr>
          </a:p>
          <a:p>
            <a:endParaRPr lang="en-CA" sz="1800" b="0" strike="noStrike" spc="-1" dirty="0">
              <a:solidFill>
                <a:srgbClr val="000000"/>
              </a:solidFill>
              <a:uFill>
                <a:solidFill>
                  <a:srgbClr val="FFFFFF"/>
                </a:solidFill>
              </a:uFill>
              <a:latin typeface="Arial"/>
            </a:endParaRPr>
          </a:p>
          <a:p>
            <a:r>
              <a:rPr lang="en-CA" sz="1800" b="0" strike="noStrike" spc="-1" dirty="0">
                <a:solidFill>
                  <a:srgbClr val="000000"/>
                </a:solidFill>
                <a:uFill>
                  <a:solidFill>
                    <a:srgbClr val="FFFFFF"/>
                  </a:solidFill>
                </a:uFill>
                <a:latin typeface="Arial"/>
                <a:ea typeface="DejaVu Sans"/>
              </a:rPr>
              <a:t>Audrey J. </a:t>
            </a:r>
            <a:r>
              <a:rPr lang="en-CA" sz="1800" b="0" strike="noStrike" spc="-1" dirty="0" err="1">
                <a:solidFill>
                  <a:srgbClr val="000000"/>
                </a:solidFill>
                <a:uFill>
                  <a:solidFill>
                    <a:srgbClr val="FFFFFF"/>
                  </a:solidFill>
                </a:uFill>
                <a:latin typeface="Arial"/>
                <a:ea typeface="DejaVu Sans"/>
              </a:rPr>
              <a:t>Jaegar</a:t>
            </a:r>
            <a:r>
              <a:rPr lang="en-CA" sz="1800" b="0" strike="noStrike" spc="-1" dirty="0">
                <a:solidFill>
                  <a:srgbClr val="000000"/>
                </a:solidFill>
                <a:uFill>
                  <a:solidFill>
                    <a:srgbClr val="FFFFFF"/>
                  </a:solidFill>
                </a:uFill>
                <a:latin typeface="Arial"/>
                <a:ea typeface="DejaVu Sans"/>
              </a:rPr>
              <a:t> and M. Kevin Eagan. 2010. “Examining Retention and 	Contingent Faculty Use in a State System of Public Higher 	Education” </a:t>
            </a:r>
            <a:r>
              <a:rPr lang="en-CA" sz="1800" b="0" i="1" strike="noStrike" spc="-1" dirty="0">
                <a:solidFill>
                  <a:srgbClr val="000000"/>
                </a:solidFill>
                <a:uFill>
                  <a:solidFill>
                    <a:srgbClr val="FFFFFF"/>
                  </a:solidFill>
                </a:uFill>
                <a:latin typeface="Arial"/>
                <a:ea typeface="DejaVu Sans"/>
              </a:rPr>
              <a:t>Education Policy XX(X), </a:t>
            </a:r>
            <a:r>
              <a:rPr lang="en-CA" sz="1800" b="0" strike="noStrike" spc="-1" dirty="0">
                <a:solidFill>
                  <a:srgbClr val="000000"/>
                </a:solidFill>
                <a:uFill>
                  <a:solidFill>
                    <a:srgbClr val="FFFFFF"/>
                  </a:solidFill>
                </a:uFill>
                <a:latin typeface="Arial"/>
                <a:ea typeface="DejaVu Sans"/>
              </a:rPr>
              <a:t>p. 1. </a:t>
            </a:r>
            <a:endParaRPr lang="en-CA"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Teaching Assistants improve equity and participation in STEM</a:t>
            </a:r>
            <a:endParaRPr lang="en-CA" sz="1800" b="0" strike="noStrike" spc="-1">
              <a:solidFill>
                <a:srgbClr val="000000"/>
              </a:solidFill>
              <a:uFill>
                <a:solidFill>
                  <a:srgbClr val="FFFFFF"/>
                </a:solidFill>
              </a:uFill>
              <a:latin typeface="Arial"/>
            </a:endParaRPr>
          </a:p>
        </p:txBody>
      </p:sp>
      <p:sp>
        <p:nvSpPr>
          <p:cNvPr id="134" name="CustomShape 2"/>
          <p:cNvSpPr/>
          <p:nvPr/>
        </p:nvSpPr>
        <p:spPr>
          <a:xfrm>
            <a:off x="489960" y="157536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Research reveals [graduate teaching assistants] play an important role in the quality of undergraduate education and influence the retention of students to major in the sciences, particularly minority and females students (Gardner &amp; Jones, 2011; Wheeler et al, 2017 464).</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Lindsay Wheeler et al. 2017. “Do Teaching Assistant Matter?” </a:t>
            </a:r>
            <a:r>
              <a:rPr lang="en-CA" sz="1800" b="0" i="1" strike="noStrike" spc="-1" dirty="0">
                <a:solidFill>
                  <a:srgbClr val="000000"/>
                </a:solidFill>
                <a:uFill>
                  <a:solidFill>
                    <a:srgbClr val="FFFFFF"/>
                  </a:solidFill>
                </a:uFill>
                <a:latin typeface="Calibri"/>
                <a:ea typeface="Calibri"/>
              </a:rPr>
              <a:t>Journal of Research in 	Science Teaching</a:t>
            </a:r>
            <a:r>
              <a:rPr lang="en-CA" sz="1800" b="0" strike="noStrike" spc="-1" dirty="0">
                <a:solidFill>
                  <a:srgbClr val="000000"/>
                </a:solidFill>
                <a:uFill>
                  <a:solidFill>
                    <a:srgbClr val="FFFFFF"/>
                  </a:solidFill>
                </a:uFill>
                <a:latin typeface="Calibri"/>
                <a:ea typeface="Calibri"/>
              </a:rPr>
              <a:t>, 54(4), pp. 463-492</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Grant Gardner and Gail Jones. 2011. “Pedagogical Preparation of the Science Graduate 	Teaching </a:t>
            </a:r>
            <a:r>
              <a:rPr lang="en-CA" sz="1800" b="0" strike="noStrike" spc="-1" dirty="0" err="1">
                <a:solidFill>
                  <a:srgbClr val="000000"/>
                </a:solidFill>
                <a:uFill>
                  <a:solidFill>
                    <a:srgbClr val="FFFFFF"/>
                  </a:solidFill>
                </a:uFill>
                <a:latin typeface="Calibri"/>
                <a:ea typeface="Calibri"/>
              </a:rPr>
              <a:t>Assistants:Challenges</a:t>
            </a:r>
            <a:r>
              <a:rPr lang="en-CA" sz="1800" b="0" strike="noStrike" spc="-1" dirty="0">
                <a:solidFill>
                  <a:srgbClr val="000000"/>
                </a:solidFill>
                <a:uFill>
                  <a:solidFill>
                    <a:srgbClr val="FFFFFF"/>
                  </a:solidFill>
                </a:uFill>
                <a:latin typeface="Calibri"/>
                <a:ea typeface="Calibri"/>
              </a:rPr>
              <a:t> and Implications” </a:t>
            </a:r>
            <a:r>
              <a:rPr lang="en-CA" sz="1800" b="0" i="1" strike="noStrike" spc="-1" dirty="0">
                <a:solidFill>
                  <a:srgbClr val="000000"/>
                </a:solidFill>
                <a:uFill>
                  <a:solidFill>
                    <a:srgbClr val="FFFFFF"/>
                  </a:solidFill>
                </a:uFill>
                <a:latin typeface="Calibri"/>
                <a:ea typeface="Calibri"/>
              </a:rPr>
              <a:t>Science Educator</a:t>
            </a:r>
            <a:r>
              <a:rPr lang="en-CA" sz="1800" b="0" strike="noStrike" spc="-1" dirty="0">
                <a:solidFill>
                  <a:srgbClr val="000000"/>
                </a:solidFill>
                <a:uFill>
                  <a:solidFill>
                    <a:srgbClr val="FFFFFF"/>
                  </a:solidFill>
                </a:uFill>
                <a:latin typeface="Calibri"/>
                <a:ea typeface="Calibri"/>
              </a:rPr>
              <a:t>, 20(2), pp. 	31-41.</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p:txBody>
      </p:sp>
      <p:pic>
        <p:nvPicPr>
          <p:cNvPr id="135" name="Shape 202"/>
          <p:cNvPicPr/>
          <p:nvPr/>
        </p:nvPicPr>
        <p:blipFill>
          <a:blip r:embed="rId2"/>
          <a:stretch/>
        </p:blipFill>
        <p:spPr>
          <a:xfrm>
            <a:off x="7162560" y="5551920"/>
            <a:ext cx="1913040" cy="1194840"/>
          </a:xfrm>
          <a:prstGeom prst="rect">
            <a:avLst/>
          </a:prstGeom>
          <a:ln>
            <a:noFill/>
          </a:ln>
        </p:spPr>
      </p:pic>
      <p:sp>
        <p:nvSpPr>
          <p:cNvPr id="136"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37"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072179F7-8849-4F88-81D4-02C91F5B44E2}" type="slidenum">
              <a:rPr lang="en-CA" sz="1400" b="0" strike="noStrike" spc="-1">
                <a:solidFill>
                  <a:srgbClr val="000000"/>
                </a:solidFill>
                <a:uFill>
                  <a:solidFill>
                    <a:srgbClr val="FFFFFF"/>
                  </a:solidFill>
                </a:uFill>
                <a:latin typeface="Arial"/>
                <a:ea typeface="Arial"/>
              </a:rPr>
              <a:t>12</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Professional Development for part-time employees is critical to undergraduate success</a:t>
            </a:r>
            <a:endParaRPr lang="en-CA" sz="1800" b="0" strike="noStrike" spc="-1">
              <a:solidFill>
                <a:srgbClr val="000000"/>
              </a:solidFill>
              <a:uFill>
                <a:solidFill>
                  <a:srgbClr val="FFFFFF"/>
                </a:solidFill>
              </a:uFill>
              <a:latin typeface="Arial"/>
            </a:endParaRPr>
          </a:p>
        </p:txBody>
      </p:sp>
      <p:sp>
        <p:nvSpPr>
          <p:cNvPr id="139" name="CustomShape 2"/>
          <p:cNvSpPr/>
          <p:nvPr/>
        </p:nvSpPr>
        <p:spPr>
          <a:xfrm>
            <a:off x="489960" y="157536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1800" b="0" strike="noStrike" spc="-1">
                <a:solidFill>
                  <a:srgbClr val="000000"/>
                </a:solidFill>
                <a:uFill>
                  <a:solidFill>
                    <a:srgbClr val="FFFFFF"/>
                  </a:solidFill>
                </a:uFill>
                <a:latin typeface="Calibri"/>
                <a:ea typeface="Calibri"/>
              </a:rPr>
              <a:t>“Given that TAs are responsible for a sizeable amount of teaching activities related to undergraduate instruction, it is important to ensure that they receive training that is sufficient to support them as effective instructors” (Boman, 2008: 4).</a:t>
            </a:r>
            <a:endParaRPr lang="en-CA" sz="1800" b="0" strike="noStrike" spc="-1">
              <a:solidFill>
                <a:srgbClr val="000000"/>
              </a:solidFill>
              <a:uFill>
                <a:solidFill>
                  <a:srgbClr val="FFFFFF"/>
                </a:solidFill>
              </a:uFill>
              <a:latin typeface="Arial"/>
            </a:endParaRPr>
          </a:p>
          <a:p>
            <a:pPr>
              <a:lnSpc>
                <a:spcPct val="100000"/>
              </a:lnSpc>
            </a:pPr>
            <a:endParaRPr lang="en-CA" sz="1800" b="0" strike="noStrike" spc="-1">
              <a:solidFill>
                <a:srgbClr val="000000"/>
              </a:solidFill>
              <a:uFill>
                <a:solidFill>
                  <a:srgbClr val="FFFFFF"/>
                </a:solidFill>
              </a:uFill>
              <a:latin typeface="Arial"/>
            </a:endParaRPr>
          </a:p>
          <a:p>
            <a:pPr>
              <a:lnSpc>
                <a:spcPct val="100000"/>
              </a:lnSpc>
            </a:pPr>
            <a:r>
              <a:rPr lang="en-CA" sz="1800" b="0" strike="noStrike" spc="-1">
                <a:solidFill>
                  <a:srgbClr val="000000"/>
                </a:solidFill>
                <a:uFill>
                  <a:solidFill>
                    <a:srgbClr val="FFFFFF"/>
                  </a:solidFill>
                </a:uFill>
                <a:latin typeface="Calibri"/>
                <a:ea typeface="Calibri"/>
              </a:rPr>
              <a:t>J.S. Boman. 2008. </a:t>
            </a:r>
            <a:r>
              <a:rPr lang="en-CA" sz="1800" b="0" i="1" strike="noStrike" spc="-1">
                <a:solidFill>
                  <a:srgbClr val="000000"/>
                </a:solidFill>
                <a:uFill>
                  <a:solidFill>
                    <a:srgbClr val="FFFFFF"/>
                  </a:solidFill>
                </a:uFill>
                <a:latin typeface="Calibri"/>
                <a:ea typeface="Calibri"/>
              </a:rPr>
              <a:t>Outcomes of a Graduate Teaching Assistant</a:t>
            </a:r>
            <a:endParaRPr lang="en-CA" sz="1800" b="0" strike="noStrike" spc="-1">
              <a:solidFill>
                <a:srgbClr val="000000"/>
              </a:solidFill>
              <a:uFill>
                <a:solidFill>
                  <a:srgbClr val="FFFFFF"/>
                </a:solidFill>
              </a:uFill>
              <a:latin typeface="Arial"/>
            </a:endParaRPr>
          </a:p>
          <a:p>
            <a:pPr>
              <a:lnSpc>
                <a:spcPct val="100000"/>
              </a:lnSpc>
            </a:pPr>
            <a:r>
              <a:rPr lang="en-CA" sz="1800" b="0" i="1" strike="noStrike" spc="-1">
                <a:solidFill>
                  <a:srgbClr val="000000"/>
                </a:solidFill>
                <a:uFill>
                  <a:solidFill>
                    <a:srgbClr val="FFFFFF"/>
                  </a:solidFill>
                </a:uFill>
                <a:latin typeface="Calibri"/>
                <a:ea typeface="Calibri"/>
              </a:rPr>
              <a:t>	Training Program.</a:t>
            </a:r>
            <a:r>
              <a:rPr lang="en-CA" sz="1800" b="0" strike="noStrike" spc="-1">
                <a:solidFill>
                  <a:srgbClr val="000000"/>
                </a:solidFill>
                <a:uFill>
                  <a:solidFill>
                    <a:srgbClr val="FFFFFF"/>
                  </a:solidFill>
                </a:uFill>
                <a:latin typeface="Calibri"/>
                <a:ea typeface="Calibri"/>
              </a:rPr>
              <a:t> PhD Thesis. University of Western Ontario. 		London: Ontario. </a:t>
            </a:r>
            <a:endParaRPr lang="en-CA" sz="1800" b="0" strike="noStrike" spc="-1">
              <a:solidFill>
                <a:srgbClr val="000000"/>
              </a:solidFill>
              <a:uFill>
                <a:solidFill>
                  <a:srgbClr val="FFFFFF"/>
                </a:solidFill>
              </a:uFill>
              <a:latin typeface="Arial"/>
            </a:endParaRPr>
          </a:p>
        </p:txBody>
      </p:sp>
      <p:pic>
        <p:nvPicPr>
          <p:cNvPr id="140" name="Shape 211"/>
          <p:cNvPicPr/>
          <p:nvPr/>
        </p:nvPicPr>
        <p:blipFill>
          <a:blip r:embed="rId2"/>
          <a:stretch/>
        </p:blipFill>
        <p:spPr>
          <a:xfrm>
            <a:off x="7162560" y="5551920"/>
            <a:ext cx="1913040" cy="1194840"/>
          </a:xfrm>
          <a:prstGeom prst="rect">
            <a:avLst/>
          </a:prstGeom>
          <a:ln>
            <a:noFill/>
          </a:ln>
        </p:spPr>
      </p:pic>
      <p:sp>
        <p:nvSpPr>
          <p:cNvPr id="141"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42"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72FE6248-1EEC-44D6-82E6-618846AAC606}" type="slidenum">
              <a:rPr lang="en-CA" sz="1400" b="0" strike="noStrike" spc="-1">
                <a:solidFill>
                  <a:srgbClr val="000000"/>
                </a:solidFill>
                <a:uFill>
                  <a:solidFill>
                    <a:srgbClr val="FFFFFF"/>
                  </a:solidFill>
                </a:uFill>
                <a:latin typeface="Arial"/>
                <a:ea typeface="Arial"/>
              </a:rPr>
              <a:t>13</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144"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3200" b="1" strike="noStrike" spc="-1">
                <a:solidFill>
                  <a:srgbClr val="000000"/>
                </a:solidFill>
                <a:uFill>
                  <a:solidFill>
                    <a:srgbClr val="FFFFFF"/>
                  </a:solidFill>
                </a:uFill>
                <a:latin typeface="Calibri"/>
                <a:ea typeface="Calibri"/>
              </a:rPr>
              <a:t>Key Priorities &amp; Issues for Negotiations </a:t>
            </a:r>
            <a:endParaRPr lang="en-CA" sz="1800" b="0" strike="noStrike" spc="-1">
              <a:solidFill>
                <a:srgbClr val="000000"/>
              </a:solidFill>
              <a:uFill>
                <a:solidFill>
                  <a:srgbClr val="FFFFFF"/>
                </a:solidFill>
              </a:uFill>
              <a:latin typeface="Arial"/>
            </a:endParaRPr>
          </a:p>
          <a:p>
            <a:pPr>
              <a:lnSpc>
                <a:spcPct val="100000"/>
              </a:lnSpc>
            </a:pPr>
            <a:r>
              <a:rPr lang="en-CA" sz="3200" b="1" strike="noStrike" spc="-1">
                <a:solidFill>
                  <a:srgbClr val="000000"/>
                </a:solidFill>
                <a:uFill>
                  <a:solidFill>
                    <a:srgbClr val="FFFFFF"/>
                  </a:solidFill>
                </a:uFill>
                <a:latin typeface="Calibri"/>
                <a:ea typeface="Calibri"/>
              </a:rPr>
              <a:t>(and survey results)</a:t>
            </a:r>
            <a:endParaRPr lang="en-CA" sz="1800" b="0" strike="noStrike" spc="-1">
              <a:solidFill>
                <a:srgbClr val="000000"/>
              </a:solidFill>
              <a:uFill>
                <a:solidFill>
                  <a:srgbClr val="FFFFFF"/>
                </a:solidFill>
              </a:uFill>
              <a:latin typeface="Arial"/>
            </a:endParaRPr>
          </a:p>
        </p:txBody>
      </p:sp>
      <p:pic>
        <p:nvPicPr>
          <p:cNvPr id="145" name="Shape 220"/>
          <p:cNvPicPr/>
          <p:nvPr/>
        </p:nvPicPr>
        <p:blipFill>
          <a:blip r:embed="rId2"/>
          <a:stretch/>
        </p:blipFill>
        <p:spPr>
          <a:xfrm>
            <a:off x="7162560" y="5551920"/>
            <a:ext cx="1913040" cy="1194840"/>
          </a:xfrm>
          <a:prstGeom prst="rect">
            <a:avLst/>
          </a:prstGeom>
          <a:ln>
            <a:noFill/>
          </a:ln>
        </p:spPr>
      </p:pic>
      <p:sp>
        <p:nvSpPr>
          <p:cNvPr id="146"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47"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043374A4-15E9-4559-813B-FFFA8CA51AF2}" type="slidenum">
              <a:rPr lang="en-CA" sz="1400" b="0" strike="noStrike" spc="-1">
                <a:solidFill>
                  <a:srgbClr val="000000"/>
                </a:solidFill>
                <a:uFill>
                  <a:solidFill>
                    <a:srgbClr val="FFFFFF"/>
                  </a:solidFill>
                </a:uFill>
                <a:latin typeface="Arial"/>
                <a:ea typeface="Arial"/>
              </a:rPr>
              <a:t>14</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Summer Funding for Unit 1</a:t>
            </a:r>
            <a:endParaRPr lang="en-CA" sz="1800" b="0" strike="noStrike" spc="-1">
              <a:solidFill>
                <a:srgbClr val="000000"/>
              </a:solidFill>
              <a:uFill>
                <a:solidFill>
                  <a:srgbClr val="FFFFFF"/>
                </a:solidFill>
              </a:uFill>
              <a:latin typeface="Arial"/>
            </a:endParaRPr>
          </a:p>
        </p:txBody>
      </p:sp>
      <p:sp>
        <p:nvSpPr>
          <p:cNvPr id="149" name="CustomShape 2"/>
          <p:cNvSpPr/>
          <p:nvPr/>
        </p:nvSpPr>
        <p:spPr>
          <a:xfrm>
            <a:off x="457920" y="169776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2800" b="0" strike="noStrike" spc="-1">
                <a:solidFill>
                  <a:srgbClr val="000000"/>
                </a:solidFill>
                <a:uFill>
                  <a:solidFill>
                    <a:srgbClr val="FFFFFF"/>
                  </a:solidFill>
                </a:uFill>
                <a:latin typeface="Calibri"/>
                <a:ea typeface="Calibri"/>
              </a:rPr>
              <a:t>We are proposing bringing the fellowship model into the collective agreement.</a:t>
            </a:r>
            <a:endParaRPr lang="en-CA" sz="1800" b="0" strike="noStrike" spc="-1">
              <a:solidFill>
                <a:srgbClr val="000000"/>
              </a:solidFill>
              <a:uFill>
                <a:solidFill>
                  <a:srgbClr val="FFFFFF"/>
                </a:solidFill>
              </a:uFill>
              <a:latin typeface="Arial"/>
            </a:endParaRPr>
          </a:p>
        </p:txBody>
      </p:sp>
      <p:pic>
        <p:nvPicPr>
          <p:cNvPr id="150" name="Shape 239"/>
          <p:cNvPicPr/>
          <p:nvPr/>
        </p:nvPicPr>
        <p:blipFill>
          <a:blip r:embed="rId2"/>
          <a:stretch/>
        </p:blipFill>
        <p:spPr>
          <a:xfrm>
            <a:off x="7162560" y="5551920"/>
            <a:ext cx="1913040" cy="1194840"/>
          </a:xfrm>
          <a:prstGeom prst="rect">
            <a:avLst/>
          </a:prstGeom>
          <a:ln>
            <a:noFill/>
          </a:ln>
        </p:spPr>
      </p:pic>
      <p:sp>
        <p:nvSpPr>
          <p:cNvPr id="151"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52"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5E2C3661-7BA4-408A-856D-C97061B91D2D}" type="slidenum">
              <a:rPr lang="en-CA" sz="1400" b="0" strike="noStrike" spc="-1">
                <a:solidFill>
                  <a:srgbClr val="000000"/>
                </a:solidFill>
                <a:uFill>
                  <a:solidFill>
                    <a:srgbClr val="FFFFFF"/>
                  </a:solidFill>
                </a:uFill>
                <a:latin typeface="Arial"/>
                <a:ea typeface="Arial"/>
              </a:rPr>
              <a:t>15</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Over 70% of respondents faced summer hardship due to the fellowship model</a:t>
            </a:r>
            <a:endParaRPr lang="en-CA" sz="1800" b="0" strike="noStrike" spc="-1">
              <a:solidFill>
                <a:srgbClr val="000000"/>
              </a:solidFill>
              <a:uFill>
                <a:solidFill>
                  <a:srgbClr val="FFFFFF"/>
                </a:solidFill>
              </a:uFill>
              <a:latin typeface="Arial"/>
            </a:endParaRPr>
          </a:p>
        </p:txBody>
      </p:sp>
      <p:sp>
        <p:nvSpPr>
          <p:cNvPr id="154"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pic>
        <p:nvPicPr>
          <p:cNvPr id="155" name="Shape 248"/>
          <p:cNvPicPr/>
          <p:nvPr/>
        </p:nvPicPr>
        <p:blipFill>
          <a:blip r:embed="rId2"/>
          <a:stretch/>
        </p:blipFill>
        <p:spPr>
          <a:xfrm>
            <a:off x="7162560" y="5551920"/>
            <a:ext cx="1913040" cy="1194840"/>
          </a:xfrm>
          <a:prstGeom prst="rect">
            <a:avLst/>
          </a:prstGeom>
          <a:ln>
            <a:noFill/>
          </a:ln>
        </p:spPr>
      </p:pic>
      <p:sp>
        <p:nvSpPr>
          <p:cNvPr id="156"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57"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955BE8CE-529B-4220-8645-42547CFC128D}" type="slidenum">
              <a:rPr lang="en-CA" sz="1400" b="0" strike="noStrike" spc="-1">
                <a:solidFill>
                  <a:srgbClr val="000000"/>
                </a:solidFill>
                <a:uFill>
                  <a:solidFill>
                    <a:srgbClr val="FFFFFF"/>
                  </a:solidFill>
                </a:uFill>
                <a:latin typeface="Arial"/>
                <a:ea typeface="Arial"/>
              </a:rPr>
              <a:t>16</a:t>
            </a:fld>
            <a:endParaRPr lang="en-CA" sz="1800" b="0" strike="noStrike" spc="-1">
              <a:solidFill>
                <a:srgbClr val="000000"/>
              </a:solidFill>
              <a:uFill>
                <a:solidFill>
                  <a:srgbClr val="FFFFFF"/>
                </a:solidFill>
              </a:uFill>
              <a:latin typeface="Arial"/>
            </a:endParaRPr>
          </a:p>
        </p:txBody>
      </p:sp>
      <p:pic>
        <p:nvPicPr>
          <p:cNvPr id="158" name="Picture 157"/>
          <p:cNvPicPr/>
          <p:nvPr/>
        </p:nvPicPr>
        <p:blipFill>
          <a:blip r:embed="rId3"/>
          <a:stretch/>
        </p:blipFill>
        <p:spPr>
          <a:xfrm>
            <a:off x="55080" y="1706760"/>
            <a:ext cx="8970480" cy="37486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0400" y="29628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A supermajority of respondents feel communication is broken</a:t>
            </a:r>
            <a:endParaRPr lang="en-CA" sz="1800" b="0" strike="noStrike" spc="-1">
              <a:solidFill>
                <a:srgbClr val="000000"/>
              </a:solidFill>
              <a:uFill>
                <a:solidFill>
                  <a:srgbClr val="FFFFFF"/>
                </a:solidFill>
              </a:uFill>
              <a:latin typeface="Arial"/>
            </a:endParaRPr>
          </a:p>
        </p:txBody>
      </p:sp>
      <p:sp>
        <p:nvSpPr>
          <p:cNvPr id="160"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pic>
        <p:nvPicPr>
          <p:cNvPr id="161" name="Shape 229"/>
          <p:cNvPicPr/>
          <p:nvPr/>
        </p:nvPicPr>
        <p:blipFill>
          <a:blip r:embed="rId2"/>
          <a:stretch/>
        </p:blipFill>
        <p:spPr>
          <a:xfrm>
            <a:off x="7162560" y="5551920"/>
            <a:ext cx="1913040" cy="1194840"/>
          </a:xfrm>
          <a:prstGeom prst="rect">
            <a:avLst/>
          </a:prstGeom>
          <a:ln>
            <a:noFill/>
          </a:ln>
        </p:spPr>
      </p:pic>
      <p:sp>
        <p:nvSpPr>
          <p:cNvPr id="162"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63"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BD9E7CD0-BAD9-4D34-9061-191E4131EC6D}" type="slidenum">
              <a:rPr lang="en-CA" sz="1400" b="0" strike="noStrike" spc="-1">
                <a:solidFill>
                  <a:srgbClr val="000000"/>
                </a:solidFill>
                <a:uFill>
                  <a:solidFill>
                    <a:srgbClr val="FFFFFF"/>
                  </a:solidFill>
                </a:uFill>
                <a:latin typeface="Arial"/>
                <a:ea typeface="Arial"/>
              </a:rPr>
              <a:t>17</a:t>
            </a:fld>
            <a:endParaRPr lang="en-CA" sz="1800" b="0" strike="noStrike" spc="-1">
              <a:solidFill>
                <a:srgbClr val="000000"/>
              </a:solidFill>
              <a:uFill>
                <a:solidFill>
                  <a:srgbClr val="FFFFFF"/>
                </a:solidFill>
              </a:uFill>
              <a:latin typeface="Arial"/>
            </a:endParaRPr>
          </a:p>
        </p:txBody>
      </p:sp>
      <p:pic>
        <p:nvPicPr>
          <p:cNvPr id="164" name="Picture 163"/>
          <p:cNvPicPr/>
          <p:nvPr/>
        </p:nvPicPr>
        <p:blipFill>
          <a:blip r:embed="rId3"/>
          <a:stretch/>
        </p:blipFill>
        <p:spPr>
          <a:xfrm>
            <a:off x="288000" y="1937880"/>
            <a:ext cx="8566920" cy="32454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600" b="1" strike="noStrike" spc="-1">
                <a:solidFill>
                  <a:srgbClr val="000000"/>
                </a:solidFill>
                <a:uFill>
                  <a:solidFill>
                    <a:srgbClr val="FFFFFF"/>
                  </a:solidFill>
                </a:uFill>
                <a:latin typeface="Calibri"/>
                <a:ea typeface="Calibri"/>
              </a:rPr>
              <a:t>The Restoration of Unit Three Jobs</a:t>
            </a:r>
            <a:endParaRPr lang="en-CA" sz="1800" b="0" strike="noStrike" spc="-1">
              <a:solidFill>
                <a:srgbClr val="000000"/>
              </a:solidFill>
              <a:uFill>
                <a:solidFill>
                  <a:srgbClr val="FFFFFF"/>
                </a:solidFill>
              </a:uFill>
              <a:latin typeface="Arial"/>
            </a:endParaRPr>
          </a:p>
        </p:txBody>
      </p:sp>
      <p:sp>
        <p:nvSpPr>
          <p:cNvPr id="166" name="CustomShape 2"/>
          <p:cNvSpPr/>
          <p:nvPr/>
        </p:nvSpPr>
        <p:spPr>
          <a:xfrm>
            <a:off x="457920" y="169776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200" b="0" strike="noStrike" spc="-1">
                <a:solidFill>
                  <a:srgbClr val="000000"/>
                </a:solidFill>
                <a:uFill>
                  <a:solidFill>
                    <a:srgbClr val="FFFFFF"/>
                  </a:solidFill>
                </a:uFill>
                <a:latin typeface="Calibri"/>
                <a:ea typeface="Calibri"/>
              </a:rPr>
              <a:t>There are hundreds of graduate students at York who come to their studies as students with lived experience of disability. Some use their knowledge to produce research that contributes to social change. </a:t>
            </a:r>
            <a:endParaRPr lang="en-CA" sz="1800" b="0" strike="noStrike" spc="-1">
              <a:solidFill>
                <a:srgbClr val="000000"/>
              </a:solidFill>
              <a:uFill>
                <a:solidFill>
                  <a:srgbClr val="FFFFFF"/>
                </a:solidFill>
              </a:uFill>
              <a:latin typeface="Arial"/>
            </a:endParaRPr>
          </a:p>
          <a:p>
            <a:pPr algn="ctr">
              <a:lnSpc>
                <a:spcPct val="100000"/>
              </a:lnSpc>
            </a:pPr>
            <a:endParaRPr lang="en-CA" sz="1800" b="0" strike="noStrike" spc="-1">
              <a:solidFill>
                <a:srgbClr val="000000"/>
              </a:solidFill>
              <a:uFill>
                <a:solidFill>
                  <a:srgbClr val="FFFFFF"/>
                </a:solidFill>
              </a:uFill>
              <a:latin typeface="Arial"/>
            </a:endParaRPr>
          </a:p>
          <a:p>
            <a:pPr algn="ctr">
              <a:lnSpc>
                <a:spcPct val="100000"/>
              </a:lnSpc>
            </a:pPr>
            <a:r>
              <a:rPr lang="en-CA" sz="2200" b="0" strike="noStrike" spc="-1">
                <a:solidFill>
                  <a:srgbClr val="000000"/>
                </a:solidFill>
                <a:uFill>
                  <a:solidFill>
                    <a:srgbClr val="FFFFFF"/>
                  </a:solidFill>
                </a:uFill>
                <a:latin typeface="Calibri"/>
                <a:ea typeface="Calibri"/>
              </a:rPr>
              <a:t>Securing these students with an accommodation policy and health benefits would allow for access to post-graduate education they may otherwise not have. </a:t>
            </a:r>
            <a:endParaRPr lang="en-CA" sz="1800" b="0" strike="noStrike" spc="-1">
              <a:solidFill>
                <a:srgbClr val="000000"/>
              </a:solidFill>
              <a:uFill>
                <a:solidFill>
                  <a:srgbClr val="FFFFFF"/>
                </a:solidFill>
              </a:uFill>
              <a:latin typeface="Arial"/>
            </a:endParaRPr>
          </a:p>
        </p:txBody>
      </p:sp>
      <p:pic>
        <p:nvPicPr>
          <p:cNvPr id="167" name="Shape 268"/>
          <p:cNvPicPr/>
          <p:nvPr/>
        </p:nvPicPr>
        <p:blipFill>
          <a:blip r:embed="rId2"/>
          <a:stretch/>
        </p:blipFill>
        <p:spPr>
          <a:xfrm>
            <a:off x="7162560" y="5551920"/>
            <a:ext cx="1913040" cy="1194840"/>
          </a:xfrm>
          <a:prstGeom prst="rect">
            <a:avLst/>
          </a:prstGeom>
          <a:ln>
            <a:noFill/>
          </a:ln>
        </p:spPr>
      </p:pic>
      <p:sp>
        <p:nvSpPr>
          <p:cNvPr id="168"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69"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853AB999-C707-41A1-BAA4-765E405D9408}" type="slidenum">
              <a:rPr lang="en-CA" sz="1400" b="0" strike="noStrike" spc="-1">
                <a:solidFill>
                  <a:srgbClr val="000000"/>
                </a:solidFill>
                <a:uFill>
                  <a:solidFill>
                    <a:srgbClr val="FFFFFF"/>
                  </a:solidFill>
                </a:uFill>
                <a:latin typeface="Arial"/>
                <a:ea typeface="Arial"/>
              </a:rPr>
              <a:t>18</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400" b="0" strike="noStrike" spc="-1">
                <a:solidFill>
                  <a:srgbClr val="000000"/>
                </a:solidFill>
                <a:uFill>
                  <a:solidFill>
                    <a:srgbClr val="FFFFFF"/>
                  </a:solidFill>
                </a:uFill>
                <a:latin typeface="Calibri"/>
                <a:ea typeface="Calibri"/>
              </a:rPr>
              <a:t>In choosing to attend York University, how important was the strength of CUPE 3903's healthcare plan in that decision</a:t>
            </a:r>
            <a:endParaRPr lang="en-CA" sz="1800" b="0" strike="noStrike" spc="-1">
              <a:solidFill>
                <a:srgbClr val="000000"/>
              </a:solidFill>
              <a:uFill>
                <a:solidFill>
                  <a:srgbClr val="FFFFFF"/>
                </a:solidFill>
              </a:uFill>
              <a:latin typeface="Arial"/>
            </a:endParaRPr>
          </a:p>
        </p:txBody>
      </p:sp>
      <p:sp>
        <p:nvSpPr>
          <p:cNvPr id="171" name="CustomShape 2"/>
          <p:cNvSpPr/>
          <p:nvPr/>
        </p:nvSpPr>
        <p:spPr>
          <a:xfrm>
            <a:off x="457920" y="1697760"/>
            <a:ext cx="8226360" cy="3975120"/>
          </a:xfrm>
          <a:prstGeom prst="rect">
            <a:avLst/>
          </a:prstGeom>
          <a:noFill/>
          <a:ln>
            <a:noFill/>
          </a:ln>
        </p:spPr>
        <p:style>
          <a:lnRef idx="0">
            <a:scrgbClr r="0" g="0" b="0"/>
          </a:lnRef>
          <a:fillRef idx="0">
            <a:scrgbClr r="0" g="0" b="0"/>
          </a:fillRef>
          <a:effectRef idx="0">
            <a:scrgbClr r="0" g="0" b="0"/>
          </a:effectRef>
          <a:fontRef idx="minor"/>
        </p:style>
      </p:sp>
      <p:pic>
        <p:nvPicPr>
          <p:cNvPr id="172" name="Shape 268"/>
          <p:cNvPicPr/>
          <p:nvPr/>
        </p:nvPicPr>
        <p:blipFill>
          <a:blip r:embed="rId2"/>
          <a:stretch/>
        </p:blipFill>
        <p:spPr>
          <a:xfrm>
            <a:off x="7162560" y="5551920"/>
            <a:ext cx="1913040" cy="1194840"/>
          </a:xfrm>
          <a:prstGeom prst="rect">
            <a:avLst/>
          </a:prstGeom>
          <a:ln>
            <a:noFill/>
          </a:ln>
        </p:spPr>
      </p:pic>
      <p:sp>
        <p:nvSpPr>
          <p:cNvPr id="173"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74"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45D11884-4A4D-4D4F-BC0F-D37CD59ECEC5}" type="slidenum">
              <a:rPr lang="en-CA" sz="1400" b="0" strike="noStrike" spc="-1">
                <a:solidFill>
                  <a:srgbClr val="000000"/>
                </a:solidFill>
                <a:uFill>
                  <a:solidFill>
                    <a:srgbClr val="FFFFFF"/>
                  </a:solidFill>
                </a:uFill>
                <a:latin typeface="Arial"/>
                <a:ea typeface="Arial"/>
              </a:rPr>
              <a:t>19</a:t>
            </a:fld>
            <a:endParaRPr lang="en-CA" sz="1800" b="0" strike="noStrike" spc="-1">
              <a:solidFill>
                <a:srgbClr val="000000"/>
              </a:solidFill>
              <a:uFill>
                <a:solidFill>
                  <a:srgbClr val="FFFFFF"/>
                </a:solidFill>
              </a:uFill>
              <a:latin typeface="Arial"/>
            </a:endParaRPr>
          </a:p>
        </p:txBody>
      </p:sp>
      <p:pic>
        <p:nvPicPr>
          <p:cNvPr id="175" name="Content Placeholder 3"/>
          <p:cNvPicPr/>
          <p:nvPr/>
        </p:nvPicPr>
        <p:blipFill>
          <a:blip r:embed="rId3"/>
          <a:srcRect t="5852" b="5852"/>
          <a:stretch/>
        </p:blipFill>
        <p:spPr>
          <a:xfrm>
            <a:off x="457560" y="1982520"/>
            <a:ext cx="7533720" cy="41428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78" name="CustomShape 2"/>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79" name="CustomShape 3"/>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9F50DD43-3967-4591-B0A7-D0D9238388D6}" type="slidenum">
              <a:rPr lang="en-CA" sz="1400" b="0" strike="noStrike" spc="-1">
                <a:solidFill>
                  <a:srgbClr val="000000"/>
                </a:solidFill>
                <a:uFill>
                  <a:solidFill>
                    <a:srgbClr val="FFFFFF"/>
                  </a:solidFill>
                </a:uFill>
                <a:latin typeface="Arial"/>
                <a:ea typeface="Arial"/>
              </a:rPr>
              <a:t>2</a:t>
            </a:fld>
            <a:endParaRPr lang="en-CA" sz="1800" b="0" strike="noStrike" spc="-1">
              <a:solidFill>
                <a:srgbClr val="000000"/>
              </a:solidFill>
              <a:uFill>
                <a:solidFill>
                  <a:srgbClr val="FFFFFF"/>
                </a:solidFill>
              </a:uFill>
              <a:latin typeface="Arial"/>
            </a:endParaRPr>
          </a:p>
        </p:txBody>
      </p:sp>
      <p:sp>
        <p:nvSpPr>
          <p:cNvPr id="80" name="CustomShape 4"/>
          <p:cNvSpPr/>
          <p:nvPr/>
        </p:nvSpPr>
        <p:spPr>
          <a:xfrm>
            <a:off x="576000" y="273240"/>
            <a:ext cx="8279280" cy="801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CA" sz="3200" b="1" strike="noStrike" spc="-1">
                <a:solidFill>
                  <a:srgbClr val="000000"/>
                </a:solidFill>
                <a:uFill>
                  <a:solidFill>
                    <a:srgbClr val="FFFFFF"/>
                  </a:solidFill>
                </a:uFill>
                <a:latin typeface="Arial"/>
                <a:ea typeface="DejaVu Sans"/>
              </a:rPr>
              <a:t>Undergrad-centric unionism</a:t>
            </a:r>
            <a:endParaRPr lang="en-CA" sz="1800" b="0" strike="noStrike" spc="-1">
              <a:solidFill>
                <a:srgbClr val="000000"/>
              </a:solidFill>
              <a:uFill>
                <a:solidFill>
                  <a:srgbClr val="FFFFFF"/>
                </a:solidFill>
              </a:uFill>
              <a:latin typeface="Arial"/>
            </a:endParaRPr>
          </a:p>
          <a:p>
            <a:pPr>
              <a:lnSpc>
                <a:spcPct val="100000"/>
              </a:lnSpc>
            </a:pPr>
            <a:endParaRPr lang="en-CA" sz="1800" b="0" strike="noStrike" spc="-1">
              <a:solidFill>
                <a:srgbClr val="000000"/>
              </a:solidFill>
              <a:uFill>
                <a:solidFill>
                  <a:srgbClr val="FFFFFF"/>
                </a:solidFill>
              </a:uFill>
              <a:latin typeface="Arial"/>
            </a:endParaRPr>
          </a:p>
        </p:txBody>
      </p:sp>
      <p:pic>
        <p:nvPicPr>
          <p:cNvPr id="81" name="Shape 108"/>
          <p:cNvPicPr/>
          <p:nvPr/>
        </p:nvPicPr>
        <p:blipFill>
          <a:blip r:embed="rId2"/>
          <a:stretch/>
        </p:blipFill>
        <p:spPr>
          <a:xfrm>
            <a:off x="7014240" y="5472000"/>
            <a:ext cx="1913040" cy="1194840"/>
          </a:xfrm>
          <a:prstGeom prst="rect">
            <a:avLst/>
          </a:prstGeom>
          <a:ln>
            <a:noFill/>
          </a:ln>
        </p:spPr>
      </p:pic>
      <p:sp>
        <p:nvSpPr>
          <p:cNvPr id="82" name="CustomShape 5"/>
          <p:cNvSpPr/>
          <p:nvPr/>
        </p:nvSpPr>
        <p:spPr>
          <a:xfrm>
            <a:off x="504000" y="2736000"/>
            <a:ext cx="8063280" cy="236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CA" sz="3200" b="0" strike="noStrike" spc="-1" dirty="0">
                <a:solidFill>
                  <a:srgbClr val="000000"/>
                </a:solidFill>
                <a:uFill>
                  <a:solidFill>
                    <a:srgbClr val="FFFFFF"/>
                  </a:solidFill>
                </a:uFill>
                <a:latin typeface="Arial"/>
                <a:ea typeface="DejaVu Sans"/>
              </a:rPr>
              <a:t>We are an undergrad-centric union of educators, student-educators and researchers who care equally about the student, public education and </a:t>
            </a:r>
            <a:endParaRPr lang="en-CA" sz="1800" b="0" strike="noStrike" spc="-1" dirty="0">
              <a:solidFill>
                <a:srgbClr val="000000"/>
              </a:solidFill>
              <a:uFill>
                <a:solidFill>
                  <a:srgbClr val="FFFFFF"/>
                </a:solidFill>
              </a:uFill>
              <a:latin typeface="Arial"/>
            </a:endParaRPr>
          </a:p>
          <a:p>
            <a:pPr algn="ctr">
              <a:lnSpc>
                <a:spcPct val="100000"/>
              </a:lnSpc>
            </a:pPr>
            <a:r>
              <a:rPr lang="en-CA" sz="3200" b="0" strike="noStrike" spc="-1" dirty="0">
                <a:solidFill>
                  <a:srgbClr val="000000"/>
                </a:solidFill>
                <a:uFill>
                  <a:solidFill>
                    <a:srgbClr val="FFFFFF"/>
                  </a:solidFill>
                </a:uFill>
                <a:latin typeface="Arial"/>
                <a:ea typeface="DejaVu Sans"/>
              </a:rPr>
              <a:t>the community.</a:t>
            </a:r>
            <a:endParaRPr lang="en-CA"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600" b="1" strike="noStrike" spc="-1">
                <a:solidFill>
                  <a:srgbClr val="000000"/>
                </a:solidFill>
                <a:uFill>
                  <a:solidFill>
                    <a:srgbClr val="FFFFFF"/>
                  </a:solidFill>
                </a:uFill>
                <a:latin typeface="Calibri"/>
                <a:ea typeface="Calibri"/>
              </a:rPr>
              <a:t>Health Care Plan</a:t>
            </a:r>
            <a:endParaRPr lang="en-CA" sz="1800" b="0" strike="noStrike" spc="-1">
              <a:solidFill>
                <a:srgbClr val="000000"/>
              </a:solidFill>
              <a:uFill>
                <a:solidFill>
                  <a:srgbClr val="FFFFFF"/>
                </a:solidFill>
              </a:uFill>
              <a:latin typeface="Arial"/>
            </a:endParaRPr>
          </a:p>
        </p:txBody>
      </p:sp>
      <p:sp>
        <p:nvSpPr>
          <p:cNvPr id="177" name="CustomShape 2"/>
          <p:cNvSpPr/>
          <p:nvPr/>
        </p:nvSpPr>
        <p:spPr>
          <a:xfrm>
            <a:off x="457200" y="160488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0" strike="noStrike" spc="-1">
                <a:solidFill>
                  <a:srgbClr val="000000"/>
                </a:solidFill>
                <a:uFill>
                  <a:solidFill>
                    <a:srgbClr val="FFFFFF"/>
                  </a:solidFill>
                </a:uFill>
                <a:latin typeface="Calibri"/>
                <a:ea typeface="Calibri"/>
              </a:rPr>
              <a:t>The health benefits package at York is a key tool for recruiting and retaining 3903 members, but there are some areas of the plan that have not kept pace with the changing needs of members.</a:t>
            </a:r>
            <a:endParaRPr lang="en-CA" sz="1800" b="0" strike="noStrike" spc="-1">
              <a:solidFill>
                <a:srgbClr val="000000"/>
              </a:solidFill>
              <a:uFill>
                <a:solidFill>
                  <a:srgbClr val="FFFFFF"/>
                </a:solidFill>
              </a:uFill>
              <a:latin typeface="Arial"/>
            </a:endParaRPr>
          </a:p>
        </p:txBody>
      </p:sp>
      <p:pic>
        <p:nvPicPr>
          <p:cNvPr id="178" name="Shape 315"/>
          <p:cNvPicPr/>
          <p:nvPr/>
        </p:nvPicPr>
        <p:blipFill>
          <a:blip r:embed="rId2"/>
          <a:stretch/>
        </p:blipFill>
        <p:spPr>
          <a:xfrm>
            <a:off x="7162560" y="5551920"/>
            <a:ext cx="1913040" cy="1194840"/>
          </a:xfrm>
          <a:prstGeom prst="rect">
            <a:avLst/>
          </a:prstGeom>
          <a:ln>
            <a:noFill/>
          </a:ln>
        </p:spPr>
      </p:pic>
      <p:sp>
        <p:nvSpPr>
          <p:cNvPr id="179"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80"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4C151DA6-860A-4547-80B5-53CC0A1BA4F8}" type="slidenum">
              <a:rPr lang="en-CA" sz="1400" b="0" strike="noStrike" spc="-1">
                <a:solidFill>
                  <a:srgbClr val="000000"/>
                </a:solidFill>
                <a:uFill>
                  <a:solidFill>
                    <a:srgbClr val="FFFFFF"/>
                  </a:solidFill>
                </a:uFill>
                <a:latin typeface="Arial"/>
                <a:ea typeface="Arial"/>
              </a:rPr>
              <a:t>20</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A majority of respondents feel accessibility </a:t>
            </a:r>
            <a:endParaRPr lang="en-CA" sz="1800" b="0" strike="noStrike" spc="-1">
              <a:solidFill>
                <a:srgbClr val="000000"/>
              </a:solidFill>
              <a:uFill>
                <a:solidFill>
                  <a:srgbClr val="FFFFFF"/>
                </a:solidFill>
              </a:uFill>
              <a:latin typeface="Arial"/>
            </a:endParaRPr>
          </a:p>
          <a:p>
            <a:pPr algn="ctr">
              <a:lnSpc>
                <a:spcPct val="100000"/>
              </a:lnSpc>
            </a:pPr>
            <a:r>
              <a:rPr lang="en-CA" sz="1800" b="1" strike="noStrike" spc="-1">
                <a:solidFill>
                  <a:srgbClr val="000000"/>
                </a:solidFill>
                <a:uFill>
                  <a:solidFill>
                    <a:srgbClr val="FFFFFF"/>
                  </a:solidFill>
                </a:uFill>
                <a:latin typeface="Calibri"/>
                <a:ea typeface="Calibri"/>
              </a:rPr>
              <a:t>Is not treated seriously on campus</a:t>
            </a:r>
            <a:endParaRPr lang="en-CA" sz="1800" b="0" strike="noStrike" spc="-1">
              <a:solidFill>
                <a:srgbClr val="000000"/>
              </a:solidFill>
              <a:uFill>
                <a:solidFill>
                  <a:srgbClr val="FFFFFF"/>
                </a:solidFill>
              </a:uFill>
              <a:latin typeface="Arial"/>
            </a:endParaRPr>
          </a:p>
        </p:txBody>
      </p:sp>
      <p:sp>
        <p:nvSpPr>
          <p:cNvPr id="182"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pic>
        <p:nvPicPr>
          <p:cNvPr id="183" name="Shape 286"/>
          <p:cNvPicPr/>
          <p:nvPr/>
        </p:nvPicPr>
        <p:blipFill>
          <a:blip r:embed="rId2"/>
          <a:stretch/>
        </p:blipFill>
        <p:spPr>
          <a:xfrm>
            <a:off x="7162560" y="5551920"/>
            <a:ext cx="1913040" cy="1194840"/>
          </a:xfrm>
          <a:prstGeom prst="rect">
            <a:avLst/>
          </a:prstGeom>
          <a:ln>
            <a:noFill/>
          </a:ln>
        </p:spPr>
      </p:pic>
      <p:sp>
        <p:nvSpPr>
          <p:cNvPr id="184"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85"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007DE85B-F596-4DB4-8079-CCC995721990}" type="slidenum">
              <a:rPr lang="en-CA" sz="1400" b="0" strike="noStrike" spc="-1">
                <a:solidFill>
                  <a:srgbClr val="000000"/>
                </a:solidFill>
                <a:uFill>
                  <a:solidFill>
                    <a:srgbClr val="FFFFFF"/>
                  </a:solidFill>
                </a:uFill>
                <a:latin typeface="Arial"/>
                <a:ea typeface="Arial"/>
              </a:rPr>
              <a:t>21</a:t>
            </a:fld>
            <a:endParaRPr lang="en-CA" sz="1800" b="0" strike="noStrike" spc="-1">
              <a:solidFill>
                <a:srgbClr val="000000"/>
              </a:solidFill>
              <a:uFill>
                <a:solidFill>
                  <a:srgbClr val="FFFFFF"/>
                </a:solidFill>
              </a:uFill>
              <a:latin typeface="Arial"/>
            </a:endParaRPr>
          </a:p>
        </p:txBody>
      </p:sp>
      <p:pic>
        <p:nvPicPr>
          <p:cNvPr id="186" name="Picture 185"/>
          <p:cNvPicPr/>
          <p:nvPr/>
        </p:nvPicPr>
        <p:blipFill>
          <a:blip r:embed="rId3"/>
          <a:stretch/>
        </p:blipFill>
        <p:spPr>
          <a:xfrm>
            <a:off x="182880" y="1956240"/>
            <a:ext cx="8816400" cy="3443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A majority of respondents feel the </a:t>
            </a:r>
            <a:endParaRPr lang="en-CA" sz="1800" b="0" strike="noStrike" spc="-1">
              <a:solidFill>
                <a:srgbClr val="000000"/>
              </a:solidFill>
              <a:uFill>
                <a:solidFill>
                  <a:srgbClr val="FFFFFF"/>
                </a:solidFill>
              </a:uFill>
              <a:latin typeface="Arial"/>
            </a:endParaRPr>
          </a:p>
          <a:p>
            <a:pPr algn="ctr">
              <a:lnSpc>
                <a:spcPct val="100000"/>
              </a:lnSpc>
            </a:pPr>
            <a:r>
              <a:rPr lang="en-CA" sz="1800" b="1" strike="noStrike" spc="-1">
                <a:solidFill>
                  <a:srgbClr val="000000"/>
                </a:solidFill>
                <a:uFill>
                  <a:solidFill>
                    <a:srgbClr val="FFFFFF"/>
                  </a:solidFill>
                </a:uFill>
                <a:latin typeface="Calibri"/>
                <a:ea typeface="Calibri"/>
              </a:rPr>
              <a:t>employer does not take equity issues seriously</a:t>
            </a:r>
            <a:endParaRPr lang="en-CA" sz="1800" b="0" strike="noStrike" spc="-1">
              <a:solidFill>
                <a:srgbClr val="000000"/>
              </a:solidFill>
              <a:uFill>
                <a:solidFill>
                  <a:srgbClr val="FFFFFF"/>
                </a:solidFill>
              </a:uFill>
              <a:latin typeface="Arial"/>
            </a:endParaRPr>
          </a:p>
        </p:txBody>
      </p:sp>
      <p:sp>
        <p:nvSpPr>
          <p:cNvPr id="188"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pic>
        <p:nvPicPr>
          <p:cNvPr id="189" name="Shape 296"/>
          <p:cNvPicPr/>
          <p:nvPr/>
        </p:nvPicPr>
        <p:blipFill>
          <a:blip r:embed="rId2"/>
          <a:stretch/>
        </p:blipFill>
        <p:spPr>
          <a:xfrm>
            <a:off x="7162560" y="5551920"/>
            <a:ext cx="1913040" cy="1194840"/>
          </a:xfrm>
          <a:prstGeom prst="rect">
            <a:avLst/>
          </a:prstGeom>
          <a:ln>
            <a:noFill/>
          </a:ln>
        </p:spPr>
      </p:pic>
      <p:sp>
        <p:nvSpPr>
          <p:cNvPr id="190"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91"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57D942CA-F644-4818-82BE-846D3236BA5C}" type="slidenum">
              <a:rPr lang="en-CA" sz="1400" b="0" strike="noStrike" spc="-1">
                <a:solidFill>
                  <a:srgbClr val="000000"/>
                </a:solidFill>
                <a:uFill>
                  <a:solidFill>
                    <a:srgbClr val="FFFFFF"/>
                  </a:solidFill>
                </a:uFill>
                <a:latin typeface="Arial"/>
                <a:ea typeface="Arial"/>
              </a:rPr>
              <a:t>22</a:t>
            </a:fld>
            <a:endParaRPr lang="en-CA" sz="1800" b="0" strike="noStrike" spc="-1">
              <a:solidFill>
                <a:srgbClr val="000000"/>
              </a:solidFill>
              <a:uFill>
                <a:solidFill>
                  <a:srgbClr val="FFFFFF"/>
                </a:solidFill>
              </a:uFill>
              <a:latin typeface="Arial"/>
            </a:endParaRPr>
          </a:p>
        </p:txBody>
      </p:sp>
      <p:pic>
        <p:nvPicPr>
          <p:cNvPr id="192" name="Picture 191"/>
          <p:cNvPicPr/>
          <p:nvPr/>
        </p:nvPicPr>
        <p:blipFill>
          <a:blip r:embed="rId3"/>
          <a:stretch/>
        </p:blipFill>
        <p:spPr>
          <a:xfrm>
            <a:off x="573840" y="2010600"/>
            <a:ext cx="8281440" cy="34606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800" b="1" strike="noStrike" spc="-1">
                <a:solidFill>
                  <a:srgbClr val="000000"/>
                </a:solidFill>
                <a:uFill>
                  <a:solidFill>
                    <a:srgbClr val="FFFFFF"/>
                  </a:solidFill>
                </a:uFill>
                <a:latin typeface="Calibri"/>
                <a:ea typeface="Calibri"/>
              </a:rPr>
              <a:t>Improvements in Professional Development </a:t>
            </a:r>
            <a:endParaRPr lang="en-CA" sz="1800" b="0" strike="noStrike" spc="-1">
              <a:solidFill>
                <a:srgbClr val="000000"/>
              </a:solidFill>
              <a:uFill>
                <a:solidFill>
                  <a:srgbClr val="FFFFFF"/>
                </a:solidFill>
              </a:uFill>
              <a:latin typeface="Arial"/>
            </a:endParaRPr>
          </a:p>
        </p:txBody>
      </p:sp>
      <p:sp>
        <p:nvSpPr>
          <p:cNvPr id="194" name="CustomShape 2"/>
          <p:cNvSpPr/>
          <p:nvPr/>
        </p:nvSpPr>
        <p:spPr>
          <a:xfrm>
            <a:off x="457200" y="160488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0" strike="noStrike" spc="-1">
                <a:solidFill>
                  <a:srgbClr val="000000"/>
                </a:solidFill>
                <a:uFill>
                  <a:solidFill>
                    <a:srgbClr val="FFFFFF"/>
                  </a:solidFill>
                </a:uFill>
                <a:latin typeface="Calibri"/>
                <a:ea typeface="Calibri"/>
              </a:rPr>
              <a:t>As Ontario changes its funding model for higher education, funding will be increasingly linked to performance. This makes the professional development of educators crucial to the bottom line.</a:t>
            </a:r>
            <a:endParaRPr lang="en-CA" sz="1800" b="0" strike="noStrike" spc="-1">
              <a:solidFill>
                <a:srgbClr val="000000"/>
              </a:solidFill>
              <a:uFill>
                <a:solidFill>
                  <a:srgbClr val="FFFFFF"/>
                </a:solidFill>
              </a:uFill>
              <a:latin typeface="Arial"/>
            </a:endParaRPr>
          </a:p>
        </p:txBody>
      </p:sp>
      <p:pic>
        <p:nvPicPr>
          <p:cNvPr id="195" name="Shape 306"/>
          <p:cNvPicPr/>
          <p:nvPr/>
        </p:nvPicPr>
        <p:blipFill>
          <a:blip r:embed="rId2"/>
          <a:stretch/>
        </p:blipFill>
        <p:spPr>
          <a:xfrm>
            <a:off x="7162560" y="5551920"/>
            <a:ext cx="1913040" cy="1194840"/>
          </a:xfrm>
          <a:prstGeom prst="rect">
            <a:avLst/>
          </a:prstGeom>
          <a:ln>
            <a:noFill/>
          </a:ln>
        </p:spPr>
      </p:pic>
      <p:sp>
        <p:nvSpPr>
          <p:cNvPr id="196"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97"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3AF56BAA-3906-47DD-AF9E-59A96A81F26B}" type="slidenum">
              <a:rPr lang="en-CA" sz="1400" b="0" strike="noStrike" spc="-1">
                <a:solidFill>
                  <a:srgbClr val="000000"/>
                </a:solidFill>
                <a:uFill>
                  <a:solidFill>
                    <a:srgbClr val="FFFFFF"/>
                  </a:solidFill>
                </a:uFill>
                <a:latin typeface="Arial"/>
                <a:ea typeface="Arial"/>
              </a:rPr>
              <a:t>23</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800" b="1" strike="noStrike" spc="-1">
                <a:solidFill>
                  <a:srgbClr val="000000"/>
                </a:solidFill>
                <a:uFill>
                  <a:solidFill>
                    <a:srgbClr val="FFFFFF"/>
                  </a:solidFill>
                </a:uFill>
                <a:latin typeface="Calibri"/>
                <a:ea typeface="Calibri"/>
              </a:rPr>
              <a:t>Job </a:t>
            </a:r>
            <a:r>
              <a:rPr lang="en-CA" sz="2800" b="1" strike="noStrike" spc="-1" smtClean="0">
                <a:solidFill>
                  <a:srgbClr val="000000"/>
                </a:solidFill>
                <a:uFill>
                  <a:solidFill>
                    <a:srgbClr val="FFFFFF"/>
                  </a:solidFill>
                </a:uFill>
                <a:latin typeface="Calibri"/>
                <a:ea typeface="Calibri"/>
              </a:rPr>
              <a:t>Security</a:t>
            </a:r>
            <a:endParaRPr lang="en-CA" sz="1800" b="0" strike="noStrike" spc="-1">
              <a:solidFill>
                <a:srgbClr val="000000"/>
              </a:solidFill>
              <a:uFill>
                <a:solidFill>
                  <a:srgbClr val="FFFFFF"/>
                </a:solidFill>
              </a:uFill>
              <a:latin typeface="Arial"/>
            </a:endParaRPr>
          </a:p>
        </p:txBody>
      </p:sp>
      <p:sp>
        <p:nvSpPr>
          <p:cNvPr id="199" name="CustomShape 2"/>
          <p:cNvSpPr/>
          <p:nvPr/>
        </p:nvSpPr>
        <p:spPr>
          <a:xfrm>
            <a:off x="457200" y="160488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0" strike="noStrike" spc="-1">
                <a:solidFill>
                  <a:srgbClr val="000000"/>
                </a:solidFill>
                <a:uFill>
                  <a:solidFill>
                    <a:srgbClr val="FFFFFF"/>
                  </a:solidFill>
                </a:uFill>
                <a:latin typeface="Calibri"/>
                <a:ea typeface="Calibri"/>
              </a:rPr>
              <a:t>York’s dependence on short-term contracts is out of touch with Ontario’s changing employment standards. Ninety three per cent of Unit 2 members strongly agreed job security is a priority.  </a:t>
            </a:r>
            <a:endParaRPr lang="en-CA" sz="1800" b="0" strike="noStrike" spc="-1">
              <a:solidFill>
                <a:srgbClr val="000000"/>
              </a:solidFill>
              <a:uFill>
                <a:solidFill>
                  <a:srgbClr val="FFFFFF"/>
                </a:solidFill>
              </a:uFill>
              <a:latin typeface="Arial"/>
            </a:endParaRPr>
          </a:p>
        </p:txBody>
      </p:sp>
      <p:pic>
        <p:nvPicPr>
          <p:cNvPr id="200" name="Shape 324"/>
          <p:cNvPicPr/>
          <p:nvPr/>
        </p:nvPicPr>
        <p:blipFill>
          <a:blip r:embed="rId2"/>
          <a:stretch/>
        </p:blipFill>
        <p:spPr>
          <a:xfrm>
            <a:off x="7162560" y="5551920"/>
            <a:ext cx="1913040" cy="1194840"/>
          </a:xfrm>
          <a:prstGeom prst="rect">
            <a:avLst/>
          </a:prstGeom>
          <a:ln>
            <a:noFill/>
          </a:ln>
        </p:spPr>
      </p:pic>
      <p:sp>
        <p:nvSpPr>
          <p:cNvPr id="201"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202"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1E0B1591-9854-4B14-9A33-8D110E24A1EB}" type="slidenum">
              <a:rPr lang="en-CA" sz="1400" b="0" strike="noStrike" spc="-1">
                <a:solidFill>
                  <a:srgbClr val="000000"/>
                </a:solidFill>
                <a:uFill>
                  <a:solidFill>
                    <a:srgbClr val="FFFFFF"/>
                  </a:solidFill>
                </a:uFill>
                <a:latin typeface="Arial"/>
                <a:ea typeface="Arial"/>
              </a:rPr>
              <a:t>24</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3200" b="1" strike="noStrike" spc="-1">
                <a:solidFill>
                  <a:srgbClr val="000000"/>
                </a:solidFill>
                <a:uFill>
                  <a:solidFill>
                    <a:srgbClr val="FFFFFF"/>
                  </a:solidFill>
                </a:uFill>
                <a:latin typeface="Calibri"/>
                <a:ea typeface="Calibri"/>
              </a:rPr>
              <a:t>Salary Rates</a:t>
            </a:r>
            <a:endParaRPr lang="en-CA" sz="1800" b="0" strike="noStrike" spc="-1">
              <a:solidFill>
                <a:srgbClr val="000000"/>
              </a:solidFill>
              <a:uFill>
                <a:solidFill>
                  <a:srgbClr val="FFFFFF"/>
                </a:solidFill>
              </a:uFill>
              <a:latin typeface="Arial"/>
            </a:endParaRPr>
          </a:p>
        </p:txBody>
      </p:sp>
      <p:sp>
        <p:nvSpPr>
          <p:cNvPr id="204" name="CustomShape 2"/>
          <p:cNvSpPr/>
          <p:nvPr/>
        </p:nvSpPr>
        <p:spPr>
          <a:xfrm>
            <a:off x="457200" y="160488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0" strike="noStrike" spc="-1">
                <a:solidFill>
                  <a:srgbClr val="000000"/>
                </a:solidFill>
                <a:uFill>
                  <a:solidFill>
                    <a:srgbClr val="FFFFFF"/>
                  </a:solidFill>
                </a:uFill>
                <a:latin typeface="Calibri"/>
                <a:ea typeface="Calibri"/>
              </a:rPr>
              <a:t>Housing affordability and the cost of living in Toronto has reached crisis levels. The wage increases of the past are out of keeping with current price changes, especially for those below the low-income cut off.</a:t>
            </a:r>
            <a:endParaRPr lang="en-CA" sz="1800" b="0" strike="noStrike" spc="-1">
              <a:solidFill>
                <a:srgbClr val="000000"/>
              </a:solidFill>
              <a:uFill>
                <a:solidFill>
                  <a:srgbClr val="FFFFFF"/>
                </a:solidFill>
              </a:uFill>
              <a:latin typeface="Arial"/>
            </a:endParaRPr>
          </a:p>
        </p:txBody>
      </p:sp>
      <p:pic>
        <p:nvPicPr>
          <p:cNvPr id="205" name="Shape 333"/>
          <p:cNvPicPr/>
          <p:nvPr/>
        </p:nvPicPr>
        <p:blipFill>
          <a:blip r:embed="rId2"/>
          <a:stretch/>
        </p:blipFill>
        <p:spPr>
          <a:xfrm>
            <a:off x="7162560" y="5551920"/>
            <a:ext cx="1913040" cy="1194840"/>
          </a:xfrm>
          <a:prstGeom prst="rect">
            <a:avLst/>
          </a:prstGeom>
          <a:ln>
            <a:noFill/>
          </a:ln>
        </p:spPr>
      </p:pic>
      <p:sp>
        <p:nvSpPr>
          <p:cNvPr id="206"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207"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5CA82514-2E59-45E2-8781-37FCF4EAD3C6}" type="slidenum">
              <a:rPr lang="en-CA" sz="1400" b="0" strike="noStrike" spc="-1">
                <a:solidFill>
                  <a:srgbClr val="000000"/>
                </a:solidFill>
                <a:uFill>
                  <a:solidFill>
                    <a:srgbClr val="FFFFFF"/>
                  </a:solidFill>
                </a:uFill>
                <a:latin typeface="Arial"/>
                <a:ea typeface="Arial"/>
              </a:rPr>
              <a:t>25</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209" name="CustomShape 2"/>
          <p:cNvSpPr/>
          <p:nvPr/>
        </p:nvSpPr>
        <p:spPr>
          <a:xfrm>
            <a:off x="457200" y="1604880"/>
            <a:ext cx="8226360" cy="3975120"/>
          </a:xfrm>
          <a:prstGeom prst="rect">
            <a:avLst/>
          </a:prstGeom>
          <a:noFill/>
          <a:ln>
            <a:noFill/>
          </a:ln>
        </p:spPr>
        <p:style>
          <a:lnRef idx="0">
            <a:scrgbClr r="0" g="0" b="0"/>
          </a:lnRef>
          <a:fillRef idx="0">
            <a:scrgbClr r="0" g="0" b="0"/>
          </a:fillRef>
          <a:effectRef idx="0">
            <a:scrgbClr r="0" g="0" b="0"/>
          </a:effectRef>
          <a:fontRef idx="minor"/>
        </p:style>
      </p:sp>
      <p:pic>
        <p:nvPicPr>
          <p:cNvPr id="210" name="Shape 333"/>
          <p:cNvPicPr/>
          <p:nvPr/>
        </p:nvPicPr>
        <p:blipFill>
          <a:blip r:embed="rId2"/>
          <a:stretch/>
        </p:blipFill>
        <p:spPr>
          <a:xfrm>
            <a:off x="7162560" y="5551920"/>
            <a:ext cx="1913040" cy="1194840"/>
          </a:xfrm>
          <a:prstGeom prst="rect">
            <a:avLst/>
          </a:prstGeom>
          <a:ln>
            <a:noFill/>
          </a:ln>
        </p:spPr>
      </p:pic>
      <p:sp>
        <p:nvSpPr>
          <p:cNvPr id="211"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212"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B8C0F7C0-33C3-48A5-8B96-0E7568509C47}" type="slidenum">
              <a:rPr lang="en-CA" sz="1400" b="0" strike="noStrike" spc="-1">
                <a:solidFill>
                  <a:srgbClr val="000000"/>
                </a:solidFill>
                <a:uFill>
                  <a:solidFill>
                    <a:srgbClr val="FFFFFF"/>
                  </a:solidFill>
                </a:uFill>
                <a:latin typeface="Arial"/>
                <a:ea typeface="Arial"/>
              </a:rPr>
              <a:t>26</a:t>
            </a:fld>
            <a:endParaRPr lang="en-CA" sz="1800" b="0" strike="noStrike" spc="-1">
              <a:solidFill>
                <a:srgbClr val="000000"/>
              </a:solidFill>
              <a:uFill>
                <a:solidFill>
                  <a:srgbClr val="FFFFFF"/>
                </a:solidFill>
              </a:uFill>
              <a:latin typeface="Arial"/>
            </a:endParaRPr>
          </a:p>
        </p:txBody>
      </p:sp>
      <p:pic>
        <p:nvPicPr>
          <p:cNvPr id="213" name="Picture 212"/>
          <p:cNvPicPr/>
          <p:nvPr/>
        </p:nvPicPr>
        <p:blipFill>
          <a:blip r:embed="rId3"/>
          <a:stretch/>
        </p:blipFill>
        <p:spPr>
          <a:xfrm>
            <a:off x="181800" y="1785600"/>
            <a:ext cx="9011520" cy="3765600"/>
          </a:xfrm>
          <a:prstGeom prst="rect">
            <a:avLst/>
          </a:prstGeom>
          <a:ln>
            <a:noFill/>
          </a:ln>
        </p:spPr>
      </p:pic>
      <p:sp>
        <p:nvSpPr>
          <p:cNvPr id="214" name="CustomShape 5"/>
          <p:cNvSpPr/>
          <p:nvPr/>
        </p:nvSpPr>
        <p:spPr>
          <a:xfrm>
            <a:off x="457200" y="273240"/>
            <a:ext cx="8470080" cy="82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CA" sz="2600" b="1" strike="noStrike" spc="-1">
                <a:solidFill>
                  <a:srgbClr val="000000"/>
                </a:solidFill>
                <a:uFill>
                  <a:solidFill>
                    <a:srgbClr val="FFFFFF"/>
                  </a:solidFill>
                </a:uFill>
                <a:latin typeface="Arial"/>
                <a:ea typeface="DejaVu Sans"/>
              </a:rPr>
              <a:t>Nearly 90% of respondents feel that the current salary rates are no longer adequate</a:t>
            </a:r>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1800" b="1" strike="noStrike" spc="-1">
                <a:solidFill>
                  <a:srgbClr val="000000"/>
                </a:solidFill>
                <a:uFill>
                  <a:solidFill>
                    <a:srgbClr val="FFFFFF"/>
                  </a:solidFill>
                </a:uFill>
                <a:latin typeface="Calibri"/>
                <a:ea typeface="Calibri"/>
              </a:rPr>
              <a:t>Rental prices on all types of housing has increased by more than 2% a year since 2009</a:t>
            </a:r>
            <a:endParaRPr lang="en-CA" sz="1800" b="0" strike="noStrike" spc="-1">
              <a:solidFill>
                <a:srgbClr val="000000"/>
              </a:solidFill>
              <a:uFill>
                <a:solidFill>
                  <a:srgbClr val="FFFFFF"/>
                </a:solidFill>
              </a:uFill>
              <a:latin typeface="Arial"/>
            </a:endParaRPr>
          </a:p>
        </p:txBody>
      </p:sp>
      <p:pic>
        <p:nvPicPr>
          <p:cNvPr id="216" name="Shape 341"/>
          <p:cNvPicPr/>
          <p:nvPr/>
        </p:nvPicPr>
        <p:blipFill>
          <a:blip r:embed="rId2"/>
          <a:stretch/>
        </p:blipFill>
        <p:spPr>
          <a:xfrm>
            <a:off x="7162560" y="5551920"/>
            <a:ext cx="1913040" cy="1194840"/>
          </a:xfrm>
          <a:prstGeom prst="rect">
            <a:avLst/>
          </a:prstGeom>
          <a:ln>
            <a:noFill/>
          </a:ln>
        </p:spPr>
      </p:pic>
      <p:sp>
        <p:nvSpPr>
          <p:cNvPr id="217" name="CustomShape 2"/>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pic>
        <p:nvPicPr>
          <p:cNvPr id="218" name="Shape 343"/>
          <p:cNvPicPr/>
          <p:nvPr/>
        </p:nvPicPr>
        <p:blipFill>
          <a:blip r:embed="rId3"/>
          <a:stretch/>
        </p:blipFill>
        <p:spPr>
          <a:xfrm>
            <a:off x="819000" y="1918440"/>
            <a:ext cx="6341760" cy="3563280"/>
          </a:xfrm>
          <a:prstGeom prst="rect">
            <a:avLst/>
          </a:prstGeom>
          <a:ln>
            <a:noFill/>
          </a:ln>
        </p:spPr>
      </p:pic>
      <p:sp>
        <p:nvSpPr>
          <p:cNvPr id="219" name="CustomShape 3"/>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05B681FA-B8EB-428B-84FC-27DA5507699E}" type="slidenum">
              <a:rPr lang="en-CA" sz="1400" b="0" strike="noStrike" spc="-1">
                <a:solidFill>
                  <a:srgbClr val="000000"/>
                </a:solidFill>
                <a:uFill>
                  <a:solidFill>
                    <a:srgbClr val="FFFFFF"/>
                  </a:solidFill>
                </a:uFill>
                <a:latin typeface="Arial"/>
                <a:ea typeface="Arial"/>
              </a:rPr>
              <a:t>27</a:t>
            </a:fld>
            <a:endParaRPr lang="en-CA" sz="1800" b="0" strike="noStrike" spc="-1">
              <a:solidFill>
                <a:srgbClr val="000000"/>
              </a:solidFill>
              <a:uFill>
                <a:solidFill>
                  <a:srgbClr val="FFFFFF"/>
                </a:solidFill>
              </a:uFill>
              <a:latin typeface="Arial"/>
            </a:endParaRPr>
          </a:p>
        </p:txBody>
      </p:sp>
      <p:sp>
        <p:nvSpPr>
          <p:cNvPr id="220" name="CustomShape 4"/>
          <p:cNvSpPr/>
          <p:nvPr/>
        </p:nvSpPr>
        <p:spPr>
          <a:xfrm>
            <a:off x="1440000" y="5760000"/>
            <a:ext cx="4391280" cy="345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CA" sz="1800" b="0" strike="noStrike" spc="-1">
                <a:solidFill>
                  <a:srgbClr val="000000"/>
                </a:solidFill>
                <a:uFill>
                  <a:solidFill>
                    <a:srgbClr val="FFFFFF"/>
                  </a:solidFill>
                </a:uFill>
                <a:latin typeface="Arial"/>
                <a:ea typeface="DejaVu Sans"/>
              </a:rPr>
              <a:t>www.cmhc-schl.gc.ca</a:t>
            </a:r>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1800" b="1" strike="noStrike" spc="-1" dirty="0">
                <a:solidFill>
                  <a:srgbClr val="000000"/>
                </a:solidFill>
                <a:uFill>
                  <a:solidFill>
                    <a:srgbClr val="FFFFFF"/>
                  </a:solidFill>
                </a:uFill>
                <a:latin typeface="Calibri"/>
                <a:ea typeface="Calibri"/>
              </a:rPr>
              <a:t>	The prices of a basket of food increased by more than 5% in 2015</a:t>
            </a:r>
            <a:endParaRPr lang="en-CA" sz="1800" b="0" strike="noStrike" spc="-1" dirty="0">
              <a:solidFill>
                <a:srgbClr val="000000"/>
              </a:solidFill>
              <a:uFill>
                <a:solidFill>
                  <a:srgbClr val="FFFFFF"/>
                </a:solidFill>
              </a:uFill>
              <a:latin typeface="Arial"/>
            </a:endParaRPr>
          </a:p>
        </p:txBody>
      </p:sp>
      <p:pic>
        <p:nvPicPr>
          <p:cNvPr id="222" name="Shape 350"/>
          <p:cNvPicPr/>
          <p:nvPr/>
        </p:nvPicPr>
        <p:blipFill>
          <a:blip r:embed="rId2"/>
          <a:stretch/>
        </p:blipFill>
        <p:spPr>
          <a:xfrm>
            <a:off x="7162560" y="5551920"/>
            <a:ext cx="1913040" cy="1194840"/>
          </a:xfrm>
          <a:prstGeom prst="rect">
            <a:avLst/>
          </a:prstGeom>
          <a:ln>
            <a:noFill/>
          </a:ln>
        </p:spPr>
      </p:pic>
      <p:sp>
        <p:nvSpPr>
          <p:cNvPr id="223" name="CustomShape 2"/>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pic>
        <p:nvPicPr>
          <p:cNvPr id="224" name="Shape 352"/>
          <p:cNvPicPr/>
          <p:nvPr/>
        </p:nvPicPr>
        <p:blipFill>
          <a:blip r:embed="rId3"/>
          <a:stretch/>
        </p:blipFill>
        <p:spPr>
          <a:xfrm>
            <a:off x="1247040" y="1941480"/>
            <a:ext cx="6412320" cy="3608640"/>
          </a:xfrm>
          <a:prstGeom prst="rect">
            <a:avLst/>
          </a:prstGeom>
          <a:ln>
            <a:noFill/>
          </a:ln>
        </p:spPr>
      </p:pic>
      <p:sp>
        <p:nvSpPr>
          <p:cNvPr id="225" name="CustomShape 3"/>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836E10D0-C70C-43A4-B26C-831D3BCF1A0E}" type="slidenum">
              <a:rPr lang="en-CA" sz="1400" b="0" strike="noStrike" spc="-1">
                <a:solidFill>
                  <a:srgbClr val="000000"/>
                </a:solidFill>
                <a:uFill>
                  <a:solidFill>
                    <a:srgbClr val="FFFFFF"/>
                  </a:solidFill>
                </a:uFill>
                <a:latin typeface="Arial"/>
                <a:ea typeface="Arial"/>
              </a:rPr>
              <a:t>28</a:t>
            </a:fld>
            <a:endParaRPr lang="en-CA" sz="1800" b="0" strike="noStrike" spc="-1">
              <a:solidFill>
                <a:srgbClr val="000000"/>
              </a:solidFill>
              <a:uFill>
                <a:solidFill>
                  <a:srgbClr val="FFFFFF"/>
                </a:solidFill>
              </a:uFill>
              <a:latin typeface="Arial"/>
            </a:endParaRPr>
          </a:p>
        </p:txBody>
      </p:sp>
      <p:sp>
        <p:nvSpPr>
          <p:cNvPr id="226" name="CustomShape 4"/>
          <p:cNvSpPr/>
          <p:nvPr/>
        </p:nvSpPr>
        <p:spPr>
          <a:xfrm>
            <a:off x="1302120" y="5261760"/>
            <a:ext cx="4080240" cy="162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CA" sz="1800" b="0" strike="noStrike" spc="-1">
                <a:solidFill>
                  <a:srgbClr val="000000"/>
                </a:solidFill>
                <a:uFill>
                  <a:solidFill>
                    <a:srgbClr val="FFFFFF"/>
                  </a:solidFill>
                </a:uFill>
                <a:latin typeface="Arial"/>
                <a:ea typeface="DejaVu Sans"/>
              </a:rPr>
              <a:t>Source:CANSIM: 326-0012</a:t>
            </a:r>
            <a:endParaRPr lang="en-CA" sz="1800" b="0" strike="noStrike" spc="-1">
              <a:solidFill>
                <a:srgbClr val="000000"/>
              </a:solidFill>
              <a:uFill>
                <a:solidFill>
                  <a:srgbClr val="FFFFFF"/>
                </a:solidFill>
              </a:uFill>
              <a:latin typeface="Arial"/>
            </a:endParaRPr>
          </a:p>
          <a:p>
            <a:r>
              <a:rPr lang="en-CA" sz="1800" b="0" strike="noStrike" spc="-1">
                <a:solidFill>
                  <a:srgbClr val="000000"/>
                </a:solidFill>
                <a:uFill>
                  <a:solidFill>
                    <a:srgbClr val="FFFFFF"/>
                  </a:solidFill>
                </a:uFill>
                <a:latin typeface="Arial"/>
                <a:ea typeface="DejaVu Sans"/>
              </a:rPr>
              <a:t>*Monthly prices are convert to annual average</a:t>
            </a:r>
            <a:endParaRPr lang="en-CA" sz="1800" b="0" strike="noStrike" spc="-1">
              <a:solidFill>
                <a:srgbClr val="000000"/>
              </a:solidFill>
              <a:uFill>
                <a:solidFill>
                  <a:srgbClr val="FFFFFF"/>
                </a:solidFill>
              </a:uFill>
              <a:latin typeface="Arial"/>
            </a:endParaRPr>
          </a:p>
          <a:p>
            <a:r>
              <a:rPr lang="en-CA" sz="1800" b="0" strike="noStrike" spc="-1">
                <a:solidFill>
                  <a:srgbClr val="000000"/>
                </a:solidFill>
                <a:uFill>
                  <a:solidFill>
                    <a:srgbClr val="FFFFFF"/>
                  </a:solidFill>
                </a:uFill>
                <a:latin typeface="Arial"/>
                <a:ea typeface="DejaVu Sans"/>
              </a:rPr>
              <a:t>**Basket based on Market-baket Measure (Statscan MBM)</a:t>
            </a:r>
            <a:endParaRPr lang="en-CA" sz="1800" b="0" strike="noStrike" spc="-1">
              <a:solidFill>
                <a:srgbClr val="000000"/>
              </a:solidFill>
              <a:uFill>
                <a:solidFill>
                  <a:srgbClr val="FFFFFF"/>
                </a:solidFill>
              </a:uFill>
              <a:latin typeface="Arial"/>
            </a:endParaRPr>
          </a:p>
          <a:p>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800" b="1" strike="noStrike" spc="-1">
                <a:solidFill>
                  <a:srgbClr val="000000"/>
                </a:solidFill>
                <a:uFill>
                  <a:solidFill>
                    <a:srgbClr val="FFFFFF"/>
                  </a:solidFill>
                </a:uFill>
                <a:latin typeface="Calibri"/>
                <a:ea typeface="Calibri"/>
              </a:rPr>
              <a:t>York’s financial operating performance</a:t>
            </a:r>
            <a:endParaRPr lang="en-CA" sz="1800" b="0" strike="noStrike" spc="-1">
              <a:solidFill>
                <a:srgbClr val="000000"/>
              </a:solidFill>
              <a:uFill>
                <a:solidFill>
                  <a:srgbClr val="FFFFFF"/>
                </a:solidFill>
              </a:uFill>
              <a:latin typeface="Arial"/>
            </a:endParaRPr>
          </a:p>
        </p:txBody>
      </p:sp>
      <p:sp>
        <p:nvSpPr>
          <p:cNvPr id="228"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1800" b="0" strike="noStrike" spc="-1">
                <a:solidFill>
                  <a:srgbClr val="000000"/>
                </a:solidFill>
                <a:uFill>
                  <a:solidFill>
                    <a:srgbClr val="FFFFFF"/>
                  </a:solidFill>
                </a:uFill>
                <a:latin typeface="Calibri"/>
                <a:ea typeface="Calibri"/>
              </a:rPr>
              <a:t>“The University posted a surplus of $23.3 million for the year ended April 30, 2016. Over the last three years, the University has recorded rising surpluses, which is in contrast to the periodic deficits of prior years.”</a:t>
            </a:r>
            <a:endParaRPr lang="en-CA" sz="1800" b="0" strike="noStrike" spc="-1">
              <a:solidFill>
                <a:srgbClr val="000000"/>
              </a:solidFill>
              <a:uFill>
                <a:solidFill>
                  <a:srgbClr val="FFFFFF"/>
                </a:solidFill>
              </a:uFill>
              <a:latin typeface="Arial"/>
            </a:endParaRPr>
          </a:p>
          <a:p>
            <a:pPr marL="2286000" indent="-341280">
              <a:lnSpc>
                <a:spcPct val="100000"/>
              </a:lnSpc>
              <a:buClr>
                <a:srgbClr val="000000"/>
              </a:buClr>
              <a:buFont typeface="Calibri"/>
              <a:buChar char="-"/>
            </a:pPr>
            <a:r>
              <a:rPr lang="en-CA" sz="1800" b="0" strike="noStrike" spc="-1">
                <a:solidFill>
                  <a:srgbClr val="000000"/>
                </a:solidFill>
                <a:uFill>
                  <a:solidFill>
                    <a:srgbClr val="FFFFFF"/>
                  </a:solidFill>
                </a:uFill>
                <a:latin typeface="Calibri"/>
                <a:ea typeface="Calibri"/>
              </a:rPr>
              <a:t>   </a:t>
            </a:r>
            <a:r>
              <a:rPr lang="en-CA" sz="1800" b="0" i="1" strike="noStrike" spc="-1">
                <a:solidFill>
                  <a:srgbClr val="000000"/>
                </a:solidFill>
                <a:uFill>
                  <a:solidFill>
                    <a:srgbClr val="FFFFFF"/>
                  </a:solidFill>
                </a:uFill>
                <a:latin typeface="Calibri"/>
                <a:ea typeface="Calibri"/>
              </a:rPr>
              <a:t>Dominion Bond Rating Service, Dec 2016, p.3 </a:t>
            </a:r>
            <a:endParaRPr lang="en-CA" sz="1800" b="0" strike="noStrike" spc="-1">
              <a:solidFill>
                <a:srgbClr val="000000"/>
              </a:solidFill>
              <a:uFill>
                <a:solidFill>
                  <a:srgbClr val="FFFFFF"/>
                </a:solidFill>
              </a:uFill>
              <a:latin typeface="Arial"/>
            </a:endParaRPr>
          </a:p>
        </p:txBody>
      </p:sp>
      <p:pic>
        <p:nvPicPr>
          <p:cNvPr id="229" name="Shape 360"/>
          <p:cNvPicPr/>
          <p:nvPr/>
        </p:nvPicPr>
        <p:blipFill>
          <a:blip r:embed="rId2"/>
          <a:stretch/>
        </p:blipFill>
        <p:spPr>
          <a:xfrm>
            <a:off x="7162560" y="5551920"/>
            <a:ext cx="1913040" cy="1194840"/>
          </a:xfrm>
          <a:prstGeom prst="rect">
            <a:avLst/>
          </a:prstGeom>
          <a:ln>
            <a:noFill/>
          </a:ln>
        </p:spPr>
      </p:pic>
      <p:sp>
        <p:nvSpPr>
          <p:cNvPr id="230"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231"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14E7FA1E-35A0-4C83-B496-31541C9C0F6D}" type="slidenum">
              <a:rPr lang="en-CA" sz="1400" b="0" strike="noStrike" spc="-1">
                <a:solidFill>
                  <a:srgbClr val="000000"/>
                </a:solidFill>
                <a:uFill>
                  <a:solidFill>
                    <a:srgbClr val="FFFFFF"/>
                  </a:solidFill>
                </a:uFill>
                <a:latin typeface="Arial"/>
                <a:ea typeface="Arial"/>
              </a:rPr>
              <a:t>29</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84"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pic>
        <p:nvPicPr>
          <p:cNvPr id="85" name="Shape 108"/>
          <p:cNvPicPr/>
          <p:nvPr/>
        </p:nvPicPr>
        <p:blipFill>
          <a:blip r:embed="rId2"/>
          <a:stretch/>
        </p:blipFill>
        <p:spPr>
          <a:xfrm>
            <a:off x="7162560" y="5551920"/>
            <a:ext cx="1913040" cy="1194840"/>
          </a:xfrm>
          <a:prstGeom prst="rect">
            <a:avLst/>
          </a:prstGeom>
          <a:ln>
            <a:noFill/>
          </a:ln>
        </p:spPr>
      </p:pic>
      <p:sp>
        <p:nvSpPr>
          <p:cNvPr id="86"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87" name="CustomShape 4"/>
          <p:cNvSpPr/>
          <p:nvPr/>
        </p:nvSpPr>
        <p:spPr>
          <a:xfrm>
            <a:off x="604440" y="293760"/>
            <a:ext cx="8082000" cy="96732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marL="457200" algn="ctr">
              <a:lnSpc>
                <a:spcPct val="100000"/>
              </a:lnSpc>
            </a:pPr>
            <a:r>
              <a:rPr lang="en-CA" sz="3000" b="1" strike="noStrike" spc="-1">
                <a:solidFill>
                  <a:srgbClr val="000000"/>
                </a:solidFill>
                <a:uFill>
                  <a:solidFill>
                    <a:srgbClr val="FFFFFF"/>
                  </a:solidFill>
                </a:uFill>
                <a:latin typeface="Arial"/>
                <a:ea typeface="Arial"/>
              </a:rPr>
              <a:t>Changing Provincial Funding Model for Universities</a:t>
            </a:r>
            <a:endParaRPr lang="en-CA" sz="1800" b="0" strike="noStrike" spc="-1">
              <a:solidFill>
                <a:srgbClr val="000000"/>
              </a:solidFill>
              <a:uFill>
                <a:solidFill>
                  <a:srgbClr val="FFFFFF"/>
                </a:solidFill>
              </a:uFill>
              <a:latin typeface="Arial"/>
            </a:endParaRPr>
          </a:p>
        </p:txBody>
      </p:sp>
      <p:sp>
        <p:nvSpPr>
          <p:cNvPr id="88" name="CustomShape 5"/>
          <p:cNvSpPr/>
          <p:nvPr/>
        </p:nvSpPr>
        <p:spPr>
          <a:xfrm>
            <a:off x="501840" y="2015280"/>
            <a:ext cx="8070480" cy="340704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en-CA" sz="3000" b="0" strike="noStrike" spc="-1">
                <a:solidFill>
                  <a:srgbClr val="000000"/>
                </a:solidFill>
                <a:uFill>
                  <a:solidFill>
                    <a:srgbClr val="FFFFFF"/>
                  </a:solidFill>
                </a:uFill>
                <a:latin typeface="Arial"/>
                <a:ea typeface="Arial"/>
              </a:rPr>
              <a:t>Contract and part-time faculty should </a:t>
            </a:r>
            <a:r>
              <a:rPr lang="en-CA" sz="3000" b="0" i="1" u="sng" strike="noStrike" spc="-1">
                <a:solidFill>
                  <a:srgbClr val="000000"/>
                </a:solidFill>
                <a:uFill>
                  <a:solidFill>
                    <a:srgbClr val="FFFFFF"/>
                  </a:solidFill>
                </a:uFill>
                <a:latin typeface="Arial"/>
                <a:ea typeface="Arial"/>
              </a:rPr>
              <a:t>finally</a:t>
            </a:r>
            <a:r>
              <a:rPr lang="en-CA" sz="3000" b="0" strike="noStrike" spc="-1">
                <a:solidFill>
                  <a:srgbClr val="000000"/>
                </a:solidFill>
                <a:uFill>
                  <a:solidFill>
                    <a:srgbClr val="FFFFFF"/>
                  </a:solidFill>
                </a:uFill>
                <a:latin typeface="Arial"/>
                <a:ea typeface="Arial"/>
              </a:rPr>
              <a:t> matter to the University’s </a:t>
            </a:r>
            <a:r>
              <a:rPr lang="en-CA" sz="3000" b="0" u="sng" strike="noStrike" spc="-1">
                <a:solidFill>
                  <a:srgbClr val="000000"/>
                </a:solidFill>
                <a:uFill>
                  <a:solidFill>
                    <a:srgbClr val="FFFFFF"/>
                  </a:solidFill>
                </a:uFill>
                <a:latin typeface="Arial"/>
                <a:ea typeface="Arial"/>
              </a:rPr>
              <a:t>bottom line because </a:t>
            </a:r>
            <a:r>
              <a:rPr lang="en-CA" sz="3000" b="0" strike="noStrike" spc="-1">
                <a:solidFill>
                  <a:srgbClr val="000000"/>
                </a:solidFill>
                <a:uFill>
                  <a:solidFill>
                    <a:srgbClr val="FFFFFF"/>
                  </a:solidFill>
                </a:uFill>
                <a:latin typeface="Arial"/>
                <a:ea typeface="Arial"/>
              </a:rPr>
              <a:t>performance-based funding rests on the academic outcomes of the undergraduates we teach. </a:t>
            </a:r>
            <a:endParaRPr lang="en-CA" sz="1800" b="0" strike="noStrike" spc="-1">
              <a:solidFill>
                <a:srgbClr val="000000"/>
              </a:solidFill>
              <a:uFill>
                <a:solidFill>
                  <a:srgbClr val="FFFFFF"/>
                </a:solidFill>
              </a:uFill>
              <a:latin typeface="Arial"/>
            </a:endParaRPr>
          </a:p>
        </p:txBody>
      </p:sp>
      <p:sp>
        <p:nvSpPr>
          <p:cNvPr id="89" name="CustomShape 6"/>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13DB342A-B2B2-4306-84E5-A3AC0A2304EC}" type="slidenum">
              <a:rPr lang="en-CA" sz="1400" b="0" strike="noStrike" spc="-1">
                <a:solidFill>
                  <a:srgbClr val="000000"/>
                </a:solidFill>
                <a:uFill>
                  <a:solidFill>
                    <a:srgbClr val="FFFFFF"/>
                  </a:solidFill>
                </a:uFill>
                <a:latin typeface="Arial"/>
                <a:ea typeface="Arial"/>
              </a:rPr>
              <a:t>3</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1800" b="1" strike="noStrike" spc="-1">
                <a:solidFill>
                  <a:srgbClr val="000000"/>
                </a:solidFill>
                <a:uFill>
                  <a:solidFill>
                    <a:srgbClr val="FFFFFF"/>
                  </a:solidFill>
                </a:uFill>
                <a:latin typeface="Calibri"/>
                <a:ea typeface="Calibri"/>
              </a:rPr>
              <a:t>The Dominion Bond Rating Services shows York has the ability to pay </a:t>
            </a:r>
            <a:endParaRPr lang="en-CA" sz="1800" b="0" strike="noStrike" spc="-1">
              <a:solidFill>
                <a:srgbClr val="000000"/>
              </a:solidFill>
              <a:uFill>
                <a:solidFill>
                  <a:srgbClr val="FFFFFF"/>
                </a:solidFill>
              </a:uFill>
              <a:latin typeface="Arial"/>
            </a:endParaRPr>
          </a:p>
        </p:txBody>
      </p:sp>
      <p:sp>
        <p:nvSpPr>
          <p:cNvPr id="233" name="CustomShape 2"/>
          <p:cNvSpPr/>
          <p:nvPr/>
        </p:nvSpPr>
        <p:spPr>
          <a:xfrm>
            <a:off x="489960" y="184248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1800" b="0" strike="noStrike" spc="-1">
                <a:solidFill>
                  <a:srgbClr val="000000"/>
                </a:solidFill>
                <a:uFill>
                  <a:solidFill>
                    <a:srgbClr val="FFFFFF"/>
                  </a:solidFill>
                </a:uFill>
                <a:latin typeface="Calibri"/>
                <a:ea typeface="Calibri"/>
              </a:rPr>
              <a:t>“The University’s balance sheet provides the institution with financial flexibility”.</a:t>
            </a:r>
            <a:endParaRPr lang="en-CA" sz="1800" b="0" strike="noStrike" spc="-1">
              <a:solidFill>
                <a:srgbClr val="000000"/>
              </a:solidFill>
              <a:uFill>
                <a:solidFill>
                  <a:srgbClr val="FFFFFF"/>
                </a:solidFill>
              </a:uFill>
              <a:latin typeface="Arial"/>
            </a:endParaRPr>
          </a:p>
          <a:p>
            <a:pPr>
              <a:lnSpc>
                <a:spcPct val="100000"/>
              </a:lnSpc>
            </a:pPr>
            <a:endParaRPr lang="en-CA" sz="1800" b="0" strike="noStrike" spc="-1">
              <a:solidFill>
                <a:srgbClr val="000000"/>
              </a:solidFill>
              <a:uFill>
                <a:solidFill>
                  <a:srgbClr val="FFFFFF"/>
                </a:solidFill>
              </a:uFill>
              <a:latin typeface="Arial"/>
            </a:endParaRPr>
          </a:p>
          <a:p>
            <a:pPr>
              <a:lnSpc>
                <a:spcPct val="100000"/>
              </a:lnSpc>
            </a:pPr>
            <a:r>
              <a:rPr lang="en-CA" sz="1800" b="0" strike="noStrike" spc="-1">
                <a:solidFill>
                  <a:srgbClr val="000000"/>
                </a:solidFill>
                <a:uFill>
                  <a:solidFill>
                    <a:srgbClr val="FFFFFF"/>
                  </a:solidFill>
                </a:uFill>
                <a:latin typeface="Calibri"/>
                <a:ea typeface="Calibri"/>
              </a:rPr>
              <a:t>“Significant financial and non-financial resources”</a:t>
            </a:r>
            <a:endParaRPr lang="en-CA" sz="1800" b="0" strike="noStrike" spc="-1">
              <a:solidFill>
                <a:srgbClr val="000000"/>
              </a:solidFill>
              <a:uFill>
                <a:solidFill>
                  <a:srgbClr val="FFFFFF"/>
                </a:solidFill>
              </a:uFill>
              <a:latin typeface="Arial"/>
            </a:endParaRPr>
          </a:p>
          <a:p>
            <a:pPr>
              <a:lnSpc>
                <a:spcPct val="100000"/>
              </a:lnSpc>
            </a:pPr>
            <a:endParaRPr lang="en-CA" sz="1800" b="0" strike="noStrike" spc="-1">
              <a:solidFill>
                <a:srgbClr val="000000"/>
              </a:solidFill>
              <a:uFill>
                <a:solidFill>
                  <a:srgbClr val="FFFFFF"/>
                </a:solidFill>
              </a:uFill>
              <a:latin typeface="Arial"/>
            </a:endParaRPr>
          </a:p>
          <a:p>
            <a:pPr>
              <a:lnSpc>
                <a:spcPct val="100000"/>
              </a:lnSpc>
            </a:pPr>
            <a:r>
              <a:rPr lang="en-CA" sz="1800" b="0" strike="noStrike" spc="-1">
                <a:solidFill>
                  <a:srgbClr val="000000"/>
                </a:solidFill>
                <a:uFill>
                  <a:solidFill>
                    <a:srgbClr val="FFFFFF"/>
                  </a:solidFill>
                </a:uFill>
                <a:latin typeface="Calibri"/>
                <a:ea typeface="Calibri"/>
              </a:rPr>
              <a:t>“The university owns 200 acres of developable land on its Keele Campus. The extension of the TTC subway line to campus is expected to increase the development potential and value of the land holdings.”</a:t>
            </a:r>
            <a:endParaRPr lang="en-CA" sz="1800" b="0" strike="noStrike" spc="-1">
              <a:solidFill>
                <a:srgbClr val="000000"/>
              </a:solidFill>
              <a:uFill>
                <a:solidFill>
                  <a:srgbClr val="FFFFFF"/>
                </a:solidFill>
              </a:uFill>
              <a:latin typeface="Arial"/>
            </a:endParaRPr>
          </a:p>
          <a:p>
            <a:pPr>
              <a:lnSpc>
                <a:spcPct val="100000"/>
              </a:lnSpc>
            </a:pPr>
            <a:endParaRPr lang="en-CA" sz="1800" b="0" strike="noStrike" spc="-1">
              <a:solidFill>
                <a:srgbClr val="000000"/>
              </a:solidFill>
              <a:uFill>
                <a:solidFill>
                  <a:srgbClr val="FFFFFF"/>
                </a:solidFill>
              </a:uFill>
              <a:latin typeface="Arial"/>
            </a:endParaRPr>
          </a:p>
          <a:p>
            <a:pPr>
              <a:lnSpc>
                <a:spcPct val="100000"/>
              </a:lnSpc>
            </a:pPr>
            <a:r>
              <a:rPr lang="en-CA" sz="1800" b="0" strike="noStrike" spc="-1">
                <a:solidFill>
                  <a:srgbClr val="000000"/>
                </a:solidFill>
                <a:uFill>
                  <a:solidFill>
                    <a:srgbClr val="FFFFFF"/>
                  </a:solidFill>
                </a:uFill>
                <a:latin typeface="Calibri"/>
                <a:ea typeface="Calibri"/>
              </a:rPr>
              <a:t>-</a:t>
            </a:r>
            <a:r>
              <a:rPr lang="en-CA" sz="1800" b="0" i="1" strike="noStrike" spc="-1">
                <a:solidFill>
                  <a:srgbClr val="000000"/>
                </a:solidFill>
                <a:uFill>
                  <a:solidFill>
                    <a:srgbClr val="FFFFFF"/>
                  </a:solidFill>
                </a:uFill>
                <a:latin typeface="Calibri"/>
                <a:ea typeface="Calibri"/>
              </a:rPr>
              <a:t>Dominion Bond Rating Services</a:t>
            </a:r>
            <a:r>
              <a:rPr lang="en-CA" sz="1800" b="0" strike="noStrike" spc="-1">
                <a:solidFill>
                  <a:srgbClr val="000000"/>
                </a:solidFill>
                <a:uFill>
                  <a:solidFill>
                    <a:srgbClr val="FFFFFF"/>
                  </a:solidFill>
                </a:uFill>
                <a:latin typeface="Calibri"/>
                <a:ea typeface="Calibri"/>
              </a:rPr>
              <a:t>, Dec 5 2016, p. 2</a:t>
            </a:r>
            <a:endParaRPr lang="en-CA" sz="1800" b="0" strike="noStrike" spc="-1">
              <a:solidFill>
                <a:srgbClr val="000000"/>
              </a:solidFill>
              <a:uFill>
                <a:solidFill>
                  <a:srgbClr val="FFFFFF"/>
                </a:solidFill>
              </a:uFill>
              <a:latin typeface="Arial"/>
            </a:endParaRPr>
          </a:p>
        </p:txBody>
      </p:sp>
      <p:pic>
        <p:nvPicPr>
          <p:cNvPr id="234" name="Shape 369"/>
          <p:cNvPicPr/>
          <p:nvPr/>
        </p:nvPicPr>
        <p:blipFill>
          <a:blip r:embed="rId2"/>
          <a:stretch/>
        </p:blipFill>
        <p:spPr>
          <a:xfrm>
            <a:off x="7162560" y="5551920"/>
            <a:ext cx="1913040" cy="1194840"/>
          </a:xfrm>
          <a:prstGeom prst="rect">
            <a:avLst/>
          </a:prstGeom>
          <a:ln>
            <a:noFill/>
          </a:ln>
        </p:spPr>
      </p:pic>
      <p:sp>
        <p:nvSpPr>
          <p:cNvPr id="235"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236"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93308231-724E-4748-80A3-B9D6626E0517}" type="slidenum">
              <a:rPr lang="en-CA" sz="1400" b="0" strike="noStrike" spc="-1">
                <a:solidFill>
                  <a:srgbClr val="000000"/>
                </a:solidFill>
                <a:uFill>
                  <a:solidFill>
                    <a:srgbClr val="FFFFFF"/>
                  </a:solidFill>
                </a:uFill>
                <a:latin typeface="Arial"/>
                <a:ea typeface="Arial"/>
              </a:rPr>
              <a:t>30</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238"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sp>
        <p:nvSpPr>
          <p:cNvPr id="239" name="CustomShape 3"/>
          <p:cNvSpPr/>
          <p:nvPr/>
        </p:nvSpPr>
        <p:spPr>
          <a:xfrm>
            <a:off x="229320" y="172512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240"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3AA38D92-794F-4875-872C-19411638C516}" type="slidenum">
              <a:rPr lang="en-CA" sz="1400" b="0" strike="noStrike" spc="-1">
                <a:solidFill>
                  <a:srgbClr val="000000"/>
                </a:solidFill>
                <a:uFill>
                  <a:solidFill>
                    <a:srgbClr val="FFFFFF"/>
                  </a:solidFill>
                </a:uFill>
                <a:latin typeface="Arial"/>
                <a:ea typeface="Arial"/>
              </a:rPr>
              <a:t>31</a:t>
            </a:fld>
            <a:endParaRPr lang="en-CA" sz="1800" b="0" strike="noStrike" spc="-1">
              <a:solidFill>
                <a:srgbClr val="000000"/>
              </a:solidFill>
              <a:uFill>
                <a:solidFill>
                  <a:srgbClr val="FFFFFF"/>
                </a:solidFill>
              </a:uFill>
              <a:latin typeface="Arial"/>
            </a:endParaRPr>
          </a:p>
        </p:txBody>
      </p:sp>
      <p:sp>
        <p:nvSpPr>
          <p:cNvPr id="241" name="CustomShape 5"/>
          <p:cNvSpPr/>
          <p:nvPr/>
        </p:nvSpPr>
        <p:spPr>
          <a:xfrm>
            <a:off x="914400" y="457200"/>
            <a:ext cx="7588080" cy="344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CA" sz="4000" b="1" strike="noStrike" spc="-1">
                <a:solidFill>
                  <a:srgbClr val="000000"/>
                </a:solidFill>
                <a:uFill>
                  <a:solidFill>
                    <a:srgbClr val="FFFFFF"/>
                  </a:solidFill>
                </a:uFill>
                <a:latin typeface="Arial"/>
                <a:ea typeface="DejaVu Sans"/>
              </a:rPr>
              <a:t>Let’s Work Together</a:t>
            </a:r>
            <a:endParaRPr lang="en-CA" sz="1800" b="0" strike="noStrike" spc="-1">
              <a:solidFill>
                <a:srgbClr val="000000"/>
              </a:solidFill>
              <a:uFill>
                <a:solidFill>
                  <a:srgbClr val="FFFFFF"/>
                </a:solidFill>
              </a:uFill>
              <a:latin typeface="Arial"/>
            </a:endParaRPr>
          </a:p>
        </p:txBody>
      </p:sp>
      <p:sp>
        <p:nvSpPr>
          <p:cNvPr id="242" name="CustomShape 6"/>
          <p:cNvSpPr/>
          <p:nvPr/>
        </p:nvSpPr>
        <p:spPr>
          <a:xfrm>
            <a:off x="4525560" y="3278520"/>
            <a:ext cx="2696760" cy="926280"/>
          </a:xfrm>
          <a:prstGeom prst="rect">
            <a:avLst/>
          </a:prstGeom>
          <a:noFill/>
          <a:ln>
            <a:noFill/>
          </a:ln>
        </p:spPr>
        <p:style>
          <a:lnRef idx="0">
            <a:scrgbClr r="0" g="0" b="0"/>
          </a:lnRef>
          <a:fillRef idx="0">
            <a:scrgbClr r="0" g="0" b="0"/>
          </a:fillRef>
          <a:effectRef idx="0">
            <a:scrgbClr r="0" g="0" b="0"/>
          </a:effectRef>
          <a:fontRef idx="minor"/>
        </p:style>
      </p:sp>
      <p:sp>
        <p:nvSpPr>
          <p:cNvPr id="243" name="CustomShape 7"/>
          <p:cNvSpPr/>
          <p:nvPr/>
        </p:nvSpPr>
        <p:spPr>
          <a:xfrm>
            <a:off x="4525560" y="3278520"/>
            <a:ext cx="179280" cy="231120"/>
          </a:xfrm>
          <a:prstGeom prst="rect">
            <a:avLst/>
          </a:prstGeom>
          <a:noFill/>
          <a:ln>
            <a:noFill/>
          </a:ln>
        </p:spPr>
        <p:style>
          <a:lnRef idx="0">
            <a:scrgbClr r="0" g="0" b="0"/>
          </a:lnRef>
          <a:fillRef idx="0">
            <a:scrgbClr r="0" g="0" b="0"/>
          </a:fillRef>
          <a:effectRef idx="0">
            <a:scrgbClr r="0" g="0" b="0"/>
          </a:effectRef>
          <a:fontRef idx="minor"/>
        </p:style>
      </p:sp>
      <p:pic>
        <p:nvPicPr>
          <p:cNvPr id="244" name="Picture 243"/>
          <p:cNvPicPr/>
          <p:nvPr/>
        </p:nvPicPr>
        <p:blipFill>
          <a:blip r:embed="rId2"/>
          <a:stretch/>
        </p:blipFill>
        <p:spPr>
          <a:xfrm>
            <a:off x="914400" y="2790245"/>
            <a:ext cx="2702520" cy="2702520"/>
          </a:xfrm>
          <a:prstGeom prst="rect">
            <a:avLst/>
          </a:prstGeom>
          <a:ln>
            <a:noFill/>
          </a:ln>
        </p:spPr>
      </p:pic>
      <p:pic>
        <p:nvPicPr>
          <p:cNvPr id="245" name="Picture 244"/>
          <p:cNvPicPr/>
          <p:nvPr/>
        </p:nvPicPr>
        <p:blipFill>
          <a:blip r:embed="rId3"/>
          <a:stretch/>
        </p:blipFill>
        <p:spPr>
          <a:xfrm>
            <a:off x="4608000" y="2239200"/>
            <a:ext cx="3736080" cy="37360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sp>
      <p:sp>
        <p:nvSpPr>
          <p:cNvPr id="91"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sp>
      <p:pic>
        <p:nvPicPr>
          <p:cNvPr id="92" name="Shape 119"/>
          <p:cNvPicPr/>
          <p:nvPr/>
        </p:nvPicPr>
        <p:blipFill>
          <a:blip r:embed="rId2"/>
          <a:stretch/>
        </p:blipFill>
        <p:spPr>
          <a:xfrm>
            <a:off x="7162560" y="5551920"/>
            <a:ext cx="1913040" cy="1194840"/>
          </a:xfrm>
          <a:prstGeom prst="rect">
            <a:avLst/>
          </a:prstGeom>
          <a:ln>
            <a:noFill/>
          </a:ln>
        </p:spPr>
      </p:pic>
      <p:sp>
        <p:nvSpPr>
          <p:cNvPr id="93"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pic>
        <p:nvPicPr>
          <p:cNvPr id="94" name="Shape 121"/>
          <p:cNvPicPr/>
          <p:nvPr/>
        </p:nvPicPr>
        <p:blipFill>
          <a:blip r:embed="rId3"/>
          <a:stretch/>
        </p:blipFill>
        <p:spPr>
          <a:xfrm>
            <a:off x="1486080" y="1738440"/>
            <a:ext cx="6170400" cy="3379680"/>
          </a:xfrm>
          <a:prstGeom prst="rect">
            <a:avLst/>
          </a:prstGeom>
          <a:ln>
            <a:noFill/>
          </a:ln>
        </p:spPr>
      </p:pic>
      <p:sp>
        <p:nvSpPr>
          <p:cNvPr id="95"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5082EF25-08B3-4D82-ABE0-E6F773382761}" type="slidenum">
              <a:rPr lang="en-CA" sz="1400" b="0" strike="noStrike" spc="-1">
                <a:solidFill>
                  <a:srgbClr val="000000"/>
                </a:solidFill>
                <a:uFill>
                  <a:solidFill>
                    <a:srgbClr val="FFFFFF"/>
                  </a:solidFill>
                </a:uFill>
                <a:latin typeface="Arial"/>
                <a:ea typeface="Arial"/>
              </a:rPr>
              <a:t>4</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3600" b="1" strike="noStrike" spc="-1">
                <a:solidFill>
                  <a:srgbClr val="000000"/>
                </a:solidFill>
                <a:uFill>
                  <a:solidFill>
                    <a:srgbClr val="FFFFFF"/>
                  </a:solidFill>
                </a:uFill>
                <a:latin typeface="Arial"/>
                <a:ea typeface="Arial"/>
              </a:rPr>
              <a:t>Academic scholarship supports</a:t>
            </a:r>
            <a:endParaRPr lang="en-CA" sz="1800" b="0" strike="noStrike" spc="-1">
              <a:solidFill>
                <a:srgbClr val="000000"/>
              </a:solidFill>
              <a:uFill>
                <a:solidFill>
                  <a:srgbClr val="FFFFFF"/>
                </a:solidFill>
              </a:uFill>
              <a:latin typeface="Arial"/>
            </a:endParaRPr>
          </a:p>
          <a:p>
            <a:pPr algn="ctr">
              <a:lnSpc>
                <a:spcPct val="100000"/>
              </a:lnSpc>
            </a:pPr>
            <a:r>
              <a:rPr lang="en-CA" sz="3600" b="1" strike="noStrike" spc="-1">
                <a:solidFill>
                  <a:srgbClr val="000000"/>
                </a:solidFill>
                <a:uFill>
                  <a:solidFill>
                    <a:srgbClr val="FFFFFF"/>
                  </a:solidFill>
                </a:uFill>
                <a:latin typeface="Arial"/>
                <a:ea typeface="Arial"/>
              </a:rPr>
              <a:t> CUPE 3903 solutions</a:t>
            </a:r>
            <a:endParaRPr lang="en-CA" sz="1800" b="0" strike="noStrike" spc="-1">
              <a:solidFill>
                <a:srgbClr val="000000"/>
              </a:solidFill>
              <a:uFill>
                <a:solidFill>
                  <a:srgbClr val="FFFFFF"/>
                </a:solidFill>
              </a:uFill>
              <a:latin typeface="Arial"/>
            </a:endParaRPr>
          </a:p>
        </p:txBody>
      </p:sp>
      <p:sp>
        <p:nvSpPr>
          <p:cNvPr id="97"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3000" b="0" strike="noStrike" spc="-1" dirty="0">
                <a:solidFill>
                  <a:srgbClr val="000000"/>
                </a:solidFill>
                <a:uFill>
                  <a:solidFill>
                    <a:srgbClr val="FFFFFF"/>
                  </a:solidFill>
                </a:uFill>
                <a:latin typeface="Calibri"/>
                <a:ea typeface="Calibri"/>
              </a:rPr>
              <a:t>Jaeger and Eagan Jr (2009) show that graduation rates decline as non-tenure track faculty increase.</a:t>
            </a:r>
            <a:endParaRPr lang="en-CA" sz="1800" b="0" strike="noStrike" spc="-1" dirty="0">
              <a:solidFill>
                <a:srgbClr val="000000"/>
              </a:solidFill>
              <a:uFill>
                <a:solidFill>
                  <a:srgbClr val="FFFFFF"/>
                </a:solidFill>
              </a:uFill>
              <a:latin typeface="Arial"/>
            </a:endParaRPr>
          </a:p>
          <a:p>
            <a:pPr>
              <a:lnSpc>
                <a:spcPct val="100000"/>
              </a:lnSpc>
            </a:pPr>
            <a:r>
              <a:rPr lang="en-CA" sz="3000" b="0" strike="noStrike" spc="-1" dirty="0">
                <a:solidFill>
                  <a:srgbClr val="000000"/>
                </a:solidFill>
                <a:uFill>
                  <a:solidFill>
                    <a:srgbClr val="FFFFFF"/>
                  </a:solidFill>
                </a:uFill>
                <a:latin typeface="Calibri"/>
                <a:ea typeface="Calibri"/>
              </a:rPr>
              <a:t>	</a:t>
            </a:r>
            <a:endParaRPr lang="en-CA" sz="1800" b="0" strike="noStrike" spc="-1" dirty="0">
              <a:solidFill>
                <a:srgbClr val="000000"/>
              </a:solidFill>
              <a:uFill>
                <a:solidFill>
                  <a:srgbClr val="FFFFFF"/>
                </a:solidFill>
              </a:uFill>
              <a:latin typeface="Arial"/>
            </a:endParaRPr>
          </a:p>
          <a:p>
            <a:pPr>
              <a:lnSpc>
                <a:spcPct val="100000"/>
              </a:lnSpc>
            </a:pPr>
            <a:r>
              <a:rPr lang="en-CA" sz="2000" b="0" strike="noStrike" spc="-1" dirty="0">
                <a:solidFill>
                  <a:srgbClr val="000000"/>
                </a:solidFill>
                <a:uFill>
                  <a:solidFill>
                    <a:srgbClr val="FFFFFF"/>
                  </a:solidFill>
                </a:uFill>
                <a:latin typeface="Calibri"/>
                <a:ea typeface="Calibri"/>
              </a:rPr>
              <a:t>MK Eagan and AJ Jaeger. 2009. “Effects of exposure to part-time faculty on 	community college transfer” </a:t>
            </a:r>
            <a:r>
              <a:rPr lang="en-CA" sz="2000" b="0" i="1" strike="noStrike" spc="-1" dirty="0">
                <a:solidFill>
                  <a:srgbClr val="000000"/>
                </a:solidFill>
                <a:uFill>
                  <a:solidFill>
                    <a:srgbClr val="FFFFFF"/>
                  </a:solidFill>
                </a:uFill>
                <a:latin typeface="Calibri"/>
                <a:ea typeface="Calibri"/>
              </a:rPr>
              <a:t>Research in Higher Education</a:t>
            </a:r>
            <a:r>
              <a:rPr lang="en-CA" sz="2000" b="0" strike="noStrike" spc="-1" dirty="0">
                <a:solidFill>
                  <a:srgbClr val="000000"/>
                </a:solidFill>
                <a:uFill>
                  <a:solidFill>
                    <a:srgbClr val="FFFFFF"/>
                  </a:solidFill>
                </a:uFill>
                <a:latin typeface="Calibri"/>
                <a:ea typeface="Calibri"/>
              </a:rPr>
              <a:t>, 50(2), 	168.</a:t>
            </a:r>
            <a:endParaRPr lang="en-CA" sz="1800" b="0" strike="noStrike" spc="-1" dirty="0">
              <a:solidFill>
                <a:srgbClr val="000000"/>
              </a:solidFill>
              <a:uFill>
                <a:solidFill>
                  <a:srgbClr val="FFFFFF"/>
                </a:solidFill>
              </a:uFill>
              <a:latin typeface="Arial"/>
            </a:endParaRPr>
          </a:p>
        </p:txBody>
      </p:sp>
      <p:pic>
        <p:nvPicPr>
          <p:cNvPr id="98" name="Shape 129"/>
          <p:cNvPicPr/>
          <p:nvPr/>
        </p:nvPicPr>
        <p:blipFill>
          <a:blip r:embed="rId2"/>
          <a:stretch/>
        </p:blipFill>
        <p:spPr>
          <a:xfrm>
            <a:off x="7162560" y="5551920"/>
            <a:ext cx="1913040" cy="1194840"/>
          </a:xfrm>
          <a:prstGeom prst="rect">
            <a:avLst/>
          </a:prstGeom>
          <a:ln>
            <a:noFill/>
          </a:ln>
        </p:spPr>
      </p:pic>
      <p:sp>
        <p:nvSpPr>
          <p:cNvPr id="99"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00"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E23A2FD8-D566-4E30-AB67-2C1D4F6FD2EE}" type="slidenum">
              <a:rPr lang="en-CA" sz="1400" b="0" strike="noStrike" spc="-1">
                <a:solidFill>
                  <a:srgbClr val="000000"/>
                </a:solidFill>
                <a:uFill>
                  <a:solidFill>
                    <a:srgbClr val="FFFFFF"/>
                  </a:solidFill>
                </a:uFill>
                <a:latin typeface="Arial"/>
                <a:ea typeface="Arial"/>
              </a:rPr>
              <a:t>5</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600" b="1" strike="noStrike" spc="-1">
                <a:solidFill>
                  <a:srgbClr val="000000"/>
                </a:solidFill>
                <a:uFill>
                  <a:solidFill>
                    <a:srgbClr val="FFFFFF"/>
                  </a:solidFill>
                </a:uFill>
                <a:latin typeface="Calibri"/>
                <a:ea typeface="Calibri"/>
              </a:rPr>
              <a:t>Job security = Better Educational Outcomes For Undergraduates</a:t>
            </a:r>
            <a:endParaRPr lang="en-CA" sz="1800" b="0" strike="noStrike" spc="-1">
              <a:solidFill>
                <a:srgbClr val="000000"/>
              </a:solidFill>
              <a:uFill>
                <a:solidFill>
                  <a:srgbClr val="FFFFFF"/>
                </a:solidFill>
              </a:uFill>
              <a:latin typeface="Arial"/>
            </a:endParaRPr>
          </a:p>
        </p:txBody>
      </p:sp>
      <p:sp>
        <p:nvSpPr>
          <p:cNvPr id="102" name="CustomShape 2"/>
          <p:cNvSpPr/>
          <p:nvPr/>
        </p:nvSpPr>
        <p:spPr>
          <a:xfrm>
            <a:off x="366120" y="1650600"/>
            <a:ext cx="8226360" cy="397512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2400" b="0" strike="noStrike" spc="-1" dirty="0">
                <a:solidFill>
                  <a:srgbClr val="000000"/>
                </a:solidFill>
                <a:uFill>
                  <a:solidFill>
                    <a:srgbClr val="FFFFFF"/>
                  </a:solidFill>
                </a:uFill>
                <a:latin typeface="Calibri"/>
                <a:ea typeface="Calibri"/>
              </a:rPr>
              <a:t>“Recent studies have found a negative relationship between the use of part-time faculty members on persistence (Eagan, Jaeger, &amp; Thornton, 2008) and graduation rates (Ehrenberg &amp; Zhang, 2005; Jacoby, 2006)”</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Paul D. </a:t>
            </a:r>
            <a:r>
              <a:rPr lang="en-CA" sz="1800" b="0" strike="noStrike" spc="-1" dirty="0" err="1">
                <a:solidFill>
                  <a:srgbClr val="000000"/>
                </a:solidFill>
                <a:uFill>
                  <a:solidFill>
                    <a:srgbClr val="FFFFFF"/>
                  </a:solidFill>
                </a:uFill>
                <a:latin typeface="Calibri"/>
                <a:ea typeface="Calibri"/>
              </a:rPr>
              <a:t>Umbach</a:t>
            </a:r>
            <a:r>
              <a:rPr lang="en-CA" sz="1800" b="0" strike="noStrike" spc="-1" dirty="0">
                <a:solidFill>
                  <a:srgbClr val="000000"/>
                </a:solidFill>
                <a:uFill>
                  <a:solidFill>
                    <a:srgbClr val="FFFFFF"/>
                  </a:solidFill>
                </a:uFill>
                <a:latin typeface="Calibri"/>
                <a:ea typeface="Calibri"/>
              </a:rPr>
              <a:t>. 2008. </a:t>
            </a:r>
            <a:r>
              <a:rPr lang="en-CA" sz="1800" b="0" i="1" strike="noStrike" spc="-1" dirty="0">
                <a:solidFill>
                  <a:srgbClr val="000000"/>
                </a:solidFill>
                <a:uFill>
                  <a:solidFill>
                    <a:srgbClr val="FFFFFF"/>
                  </a:solidFill>
                </a:uFill>
                <a:latin typeface="Calibri"/>
                <a:ea typeface="Calibri"/>
              </a:rPr>
              <a:t>The Effects of Part-time Faculty Appointments</a:t>
            </a:r>
            <a:endParaRPr lang="en-CA" sz="1800" b="0" strike="noStrike" spc="-1" dirty="0">
              <a:solidFill>
                <a:srgbClr val="000000"/>
              </a:solidFill>
              <a:uFill>
                <a:solidFill>
                  <a:srgbClr val="FFFFFF"/>
                </a:solidFill>
              </a:uFill>
              <a:latin typeface="Arial"/>
            </a:endParaRPr>
          </a:p>
          <a:p>
            <a:pPr>
              <a:lnSpc>
                <a:spcPct val="100000"/>
              </a:lnSpc>
            </a:pPr>
            <a:r>
              <a:rPr lang="en-CA" i="1" spc="-1" dirty="0">
                <a:solidFill>
                  <a:srgbClr val="000000"/>
                </a:solidFill>
                <a:uFill>
                  <a:solidFill>
                    <a:srgbClr val="FFFFFF"/>
                  </a:solidFill>
                </a:uFill>
                <a:latin typeface="Calibri"/>
                <a:ea typeface="Calibri"/>
              </a:rPr>
              <a:t>	</a:t>
            </a:r>
            <a:r>
              <a:rPr lang="en-CA" sz="1800" b="0" i="1" strike="noStrike" spc="-1" dirty="0">
                <a:solidFill>
                  <a:srgbClr val="000000"/>
                </a:solidFill>
                <a:uFill>
                  <a:solidFill>
                    <a:srgbClr val="FFFFFF"/>
                  </a:solidFill>
                </a:uFill>
                <a:latin typeface="Calibri"/>
                <a:ea typeface="Calibri"/>
              </a:rPr>
              <a:t>On Instructional Techniques and Commitment to Teaching.</a:t>
            </a:r>
            <a:r>
              <a:rPr lang="en-CA" sz="1800" b="0" strike="noStrike" spc="-1" dirty="0">
                <a:solidFill>
                  <a:srgbClr val="000000"/>
                </a:solidFill>
                <a:uFill>
                  <a:solidFill>
                    <a:srgbClr val="FFFFFF"/>
                  </a:solidFill>
                </a:uFill>
                <a:latin typeface="Calibri"/>
                <a:ea typeface="Calibri"/>
              </a:rPr>
              <a:t> Paper </a:t>
            </a: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	Presented at the 33</a:t>
            </a:r>
            <a:r>
              <a:rPr lang="en-CA" sz="1800" b="0" strike="noStrike" spc="-1" baseline="101000" dirty="0">
                <a:solidFill>
                  <a:srgbClr val="000000"/>
                </a:solidFill>
                <a:uFill>
                  <a:solidFill>
                    <a:srgbClr val="FFFFFF"/>
                  </a:solidFill>
                </a:uFill>
                <a:latin typeface="Calibri"/>
                <a:ea typeface="Calibri"/>
              </a:rPr>
              <a:t>rd</a:t>
            </a:r>
            <a:r>
              <a:rPr lang="en-CA" sz="1800" b="0" strike="noStrike" spc="-1" dirty="0">
                <a:solidFill>
                  <a:srgbClr val="000000"/>
                </a:solidFill>
                <a:uFill>
                  <a:solidFill>
                    <a:srgbClr val="FFFFFF"/>
                  </a:solidFill>
                </a:uFill>
                <a:latin typeface="Calibri"/>
                <a:ea typeface="Calibri"/>
              </a:rPr>
              <a:t> Annual Conference of the Association for the</a:t>
            </a: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	Study of Higher Education, </a:t>
            </a:r>
            <a:r>
              <a:rPr lang="en-CA" sz="1800" b="0" strike="noStrike" spc="-1" dirty="0" err="1">
                <a:solidFill>
                  <a:srgbClr val="000000"/>
                </a:solidFill>
                <a:uFill>
                  <a:solidFill>
                    <a:srgbClr val="FFFFFF"/>
                  </a:solidFill>
                </a:uFill>
                <a:latin typeface="Calibri"/>
                <a:ea typeface="Calibri"/>
              </a:rPr>
              <a:t>Jackonsonville</a:t>
            </a:r>
            <a:r>
              <a:rPr lang="en-CA" sz="1800" b="0" strike="noStrike" spc="-1" dirty="0">
                <a:solidFill>
                  <a:srgbClr val="000000"/>
                </a:solidFill>
                <a:uFill>
                  <a:solidFill>
                    <a:srgbClr val="FFFFFF"/>
                  </a:solidFill>
                </a:uFill>
                <a:latin typeface="Calibri"/>
                <a:ea typeface="Calibri"/>
              </a:rPr>
              <a:t>, Florida, Nov 5-8.</a:t>
            </a: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 </a:t>
            </a:r>
            <a:endParaRPr lang="en-CA" sz="1800" b="0" strike="noStrike" spc="-1" dirty="0">
              <a:solidFill>
                <a:srgbClr val="000000"/>
              </a:solidFill>
              <a:uFill>
                <a:solidFill>
                  <a:srgbClr val="FFFFFF"/>
                </a:solidFill>
              </a:uFill>
              <a:latin typeface="Arial"/>
            </a:endParaRPr>
          </a:p>
        </p:txBody>
      </p:sp>
      <p:pic>
        <p:nvPicPr>
          <p:cNvPr id="103" name="Shape 138"/>
          <p:cNvPicPr/>
          <p:nvPr/>
        </p:nvPicPr>
        <p:blipFill>
          <a:blip r:embed="rId2"/>
          <a:stretch/>
        </p:blipFill>
        <p:spPr>
          <a:xfrm>
            <a:off x="7162560" y="5551920"/>
            <a:ext cx="1913040" cy="1194840"/>
          </a:xfrm>
          <a:prstGeom prst="rect">
            <a:avLst/>
          </a:prstGeom>
          <a:ln>
            <a:noFill/>
          </a:ln>
        </p:spPr>
      </p:pic>
      <p:sp>
        <p:nvSpPr>
          <p:cNvPr id="104"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05"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C0E83DD6-9189-447C-8C5F-74D392D5628A}" type="slidenum">
              <a:rPr lang="en-CA" sz="1400" b="0" strike="noStrike" spc="-1">
                <a:solidFill>
                  <a:srgbClr val="000000"/>
                </a:solidFill>
                <a:uFill>
                  <a:solidFill>
                    <a:srgbClr val="FFFFFF"/>
                  </a:solidFill>
                </a:uFill>
                <a:latin typeface="Arial"/>
                <a:ea typeface="Arial"/>
              </a:rPr>
              <a:t>6</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gn="ctr">
              <a:lnSpc>
                <a:spcPct val="100000"/>
              </a:lnSpc>
            </a:pPr>
            <a:r>
              <a:rPr lang="en-CA" sz="2800" b="1" strike="noStrike" spc="-1">
                <a:solidFill>
                  <a:srgbClr val="000000"/>
                </a:solidFill>
                <a:uFill>
                  <a:solidFill>
                    <a:srgbClr val="FFFFFF"/>
                  </a:solidFill>
                </a:uFill>
                <a:latin typeface="Calibri"/>
                <a:ea typeface="Calibri"/>
              </a:rPr>
              <a:t>Job security = Better Undergraduate Experience</a:t>
            </a:r>
            <a:endParaRPr lang="en-CA" sz="1800" b="0" strike="noStrike" spc="-1">
              <a:solidFill>
                <a:srgbClr val="000000"/>
              </a:solidFill>
              <a:uFill>
                <a:solidFill>
                  <a:srgbClr val="FFFFFF"/>
                </a:solidFill>
              </a:uFill>
              <a:latin typeface="Arial"/>
            </a:endParaRPr>
          </a:p>
        </p:txBody>
      </p:sp>
      <p:sp>
        <p:nvSpPr>
          <p:cNvPr id="107"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1800" b="0" strike="noStrike" spc="-1" dirty="0">
                <a:solidFill>
                  <a:srgbClr val="000000"/>
                </a:solidFill>
                <a:uFill>
                  <a:solidFill>
                    <a:srgbClr val="FFFFFF"/>
                  </a:solidFill>
                </a:uFill>
                <a:latin typeface="Calibri"/>
                <a:ea typeface="Calibri"/>
              </a:rPr>
              <a:t>“At a time of major change throughout higher education, numerous critics believe strongly that the growing use of contingent faculty has negative consequences, especially for undergraduate education (AAUP, 2010; Benjamin, 1998, 2002, 2003; Hagedorn, </a:t>
            </a:r>
            <a:r>
              <a:rPr lang="en-CA" sz="1800" b="0" strike="noStrike" spc="-1" dirty="0" err="1">
                <a:solidFill>
                  <a:srgbClr val="000000"/>
                </a:solidFill>
                <a:uFill>
                  <a:solidFill>
                    <a:srgbClr val="FFFFFF"/>
                  </a:solidFill>
                </a:uFill>
                <a:latin typeface="Calibri"/>
                <a:ea typeface="Calibri"/>
              </a:rPr>
              <a:t>Perrakis</a:t>
            </a:r>
            <a:r>
              <a:rPr lang="en-CA" sz="1800" b="0" strike="noStrike" spc="-1" dirty="0">
                <a:solidFill>
                  <a:srgbClr val="000000"/>
                </a:solidFill>
                <a:uFill>
                  <a:solidFill>
                    <a:srgbClr val="FFFFFF"/>
                  </a:solidFill>
                </a:uFill>
                <a:latin typeface="Calibri"/>
                <a:ea typeface="Calibri"/>
              </a:rPr>
              <a:t>, &amp; Maxwell, 2002; </a:t>
            </a:r>
            <a:r>
              <a:rPr lang="en-CA" sz="1800" b="0" strike="noStrike" spc="-1" dirty="0" err="1">
                <a:solidFill>
                  <a:srgbClr val="000000"/>
                </a:solidFill>
                <a:uFill>
                  <a:solidFill>
                    <a:srgbClr val="FFFFFF"/>
                  </a:solidFill>
                </a:uFill>
                <a:latin typeface="Calibri"/>
                <a:ea typeface="Calibri"/>
              </a:rPr>
              <a:t>Schibik</a:t>
            </a:r>
            <a:r>
              <a:rPr lang="en-CA" sz="1800" b="0" strike="noStrike" spc="-1" dirty="0">
                <a:solidFill>
                  <a:srgbClr val="000000"/>
                </a:solidFill>
                <a:uFill>
                  <a:solidFill>
                    <a:srgbClr val="FFFFFF"/>
                  </a:solidFill>
                </a:uFill>
                <a:latin typeface="Calibri"/>
                <a:ea typeface="Calibri"/>
              </a:rPr>
              <a:t> &amp; Harrington, 2002)”.</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Roger G Baldwin and Matthew R </a:t>
            </a:r>
            <a:r>
              <a:rPr lang="en-CA" sz="1800" b="0" strike="noStrike" spc="-1" dirty="0" err="1">
                <a:solidFill>
                  <a:srgbClr val="000000"/>
                </a:solidFill>
                <a:uFill>
                  <a:solidFill>
                    <a:srgbClr val="FFFFFF"/>
                  </a:solidFill>
                </a:uFill>
                <a:latin typeface="Calibri"/>
                <a:ea typeface="Calibri"/>
              </a:rPr>
              <a:t>Wawrzynski</a:t>
            </a:r>
            <a:r>
              <a:rPr lang="en-CA" sz="1800" b="0" strike="noStrike" spc="-1" dirty="0">
                <a:solidFill>
                  <a:srgbClr val="000000"/>
                </a:solidFill>
                <a:uFill>
                  <a:solidFill>
                    <a:srgbClr val="FFFFFF"/>
                  </a:solidFill>
                </a:uFill>
                <a:latin typeface="Calibri"/>
                <a:ea typeface="Calibri"/>
              </a:rPr>
              <a:t>. 2011. “Contingent Faculty as Teachers: 	What We Know; What We Need to Know” </a:t>
            </a:r>
            <a:r>
              <a:rPr lang="en-CA" sz="1800" b="0" i="1" strike="noStrike" spc="-1" dirty="0">
                <a:solidFill>
                  <a:srgbClr val="000000"/>
                </a:solidFill>
                <a:uFill>
                  <a:solidFill>
                    <a:srgbClr val="FFFFFF"/>
                  </a:solidFill>
                </a:uFill>
                <a:latin typeface="Calibri"/>
                <a:ea typeface="Calibri"/>
              </a:rPr>
              <a:t>American Behavioral Scientist</a:t>
            </a:r>
            <a:r>
              <a:rPr lang="en-CA" sz="1800" b="0" strike="noStrike" spc="-1" dirty="0">
                <a:solidFill>
                  <a:srgbClr val="000000"/>
                </a:solidFill>
                <a:uFill>
                  <a:solidFill>
                    <a:srgbClr val="FFFFFF"/>
                  </a:solidFill>
                </a:uFill>
                <a:latin typeface="Calibri"/>
                <a:ea typeface="Calibri"/>
              </a:rPr>
              <a:t>, 	55(11), p. 1487.</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p:txBody>
      </p:sp>
      <p:pic>
        <p:nvPicPr>
          <p:cNvPr id="108" name="Shape 147"/>
          <p:cNvPicPr/>
          <p:nvPr/>
        </p:nvPicPr>
        <p:blipFill>
          <a:blip r:embed="rId2"/>
          <a:stretch/>
        </p:blipFill>
        <p:spPr>
          <a:xfrm>
            <a:off x="7162560" y="5551920"/>
            <a:ext cx="1913040" cy="1194840"/>
          </a:xfrm>
          <a:prstGeom prst="rect">
            <a:avLst/>
          </a:prstGeom>
          <a:ln>
            <a:noFill/>
          </a:ln>
        </p:spPr>
      </p:pic>
      <p:sp>
        <p:nvSpPr>
          <p:cNvPr id="109"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10"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C5FE3DEA-05D2-43F4-B22F-FCCBEABEE244}" type="slidenum">
              <a:rPr lang="en-CA" sz="1400" b="0" strike="noStrike" spc="-1">
                <a:solidFill>
                  <a:srgbClr val="000000"/>
                </a:solidFill>
                <a:uFill>
                  <a:solidFill>
                    <a:srgbClr val="FFFFFF"/>
                  </a:solidFill>
                </a:uFill>
                <a:latin typeface="Arial"/>
                <a:ea typeface="Arial"/>
              </a:rPr>
              <a:t>7</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2400" b="1" strike="noStrike" spc="-1">
                <a:solidFill>
                  <a:srgbClr val="000000"/>
                </a:solidFill>
                <a:uFill>
                  <a:solidFill>
                    <a:srgbClr val="FFFFFF"/>
                  </a:solidFill>
                </a:uFill>
                <a:latin typeface="Calibri"/>
                <a:ea typeface="Arial"/>
              </a:rPr>
              <a:t>     Job security = Educational Effectiveness</a:t>
            </a:r>
            <a:endParaRPr lang="en-CA" sz="2400" b="0" strike="noStrike" spc="-1">
              <a:solidFill>
                <a:srgbClr val="000000"/>
              </a:solidFill>
              <a:uFill>
                <a:solidFill>
                  <a:srgbClr val="FFFFFF"/>
                </a:solidFill>
              </a:uFill>
              <a:latin typeface="Calibri"/>
            </a:endParaRPr>
          </a:p>
        </p:txBody>
      </p:sp>
      <p:sp>
        <p:nvSpPr>
          <p:cNvPr id="112"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2600" b="0" strike="noStrike" spc="-1">
                <a:solidFill>
                  <a:srgbClr val="000000"/>
                </a:solidFill>
                <a:uFill>
                  <a:solidFill>
                    <a:srgbClr val="FFFFFF"/>
                  </a:solidFill>
                </a:uFill>
                <a:latin typeface="Calibri"/>
                <a:ea typeface="Calibri"/>
              </a:rPr>
              <a:t>“Comparing tenure-track to non-tenure track found that </a:t>
            </a:r>
            <a:r>
              <a:rPr lang="en-CA" sz="2600" b="0" u="sng" strike="noStrike" spc="-1">
                <a:solidFill>
                  <a:srgbClr val="000000"/>
                </a:solidFill>
                <a:uFill>
                  <a:solidFill>
                    <a:srgbClr val="FFFFFF"/>
                  </a:solidFill>
                </a:uFill>
                <a:latin typeface="Calibri"/>
                <a:ea typeface="Calibri"/>
              </a:rPr>
              <a:t>tenure-track jobs are associated</a:t>
            </a:r>
            <a:r>
              <a:rPr lang="en-CA" sz="2600" b="0" strike="noStrike" spc="-1">
                <a:solidFill>
                  <a:srgbClr val="000000"/>
                </a:solidFill>
                <a:uFill>
                  <a:solidFill>
                    <a:srgbClr val="FFFFFF"/>
                  </a:solidFill>
                </a:uFill>
                <a:latin typeface="Calibri"/>
                <a:ea typeface="Calibri"/>
              </a:rPr>
              <a:t> </a:t>
            </a:r>
            <a:r>
              <a:rPr lang="en-CA" sz="2600" b="0" u="sng" strike="noStrike" spc="-1">
                <a:solidFill>
                  <a:srgbClr val="000000"/>
                </a:solidFill>
                <a:uFill>
                  <a:solidFill>
                    <a:srgbClr val="FFFFFF"/>
                  </a:solidFill>
                </a:uFill>
                <a:latin typeface="Calibri"/>
                <a:ea typeface="Calibri"/>
              </a:rPr>
              <a:t>with better student learning, undergraduate research, active and collaborative learning, problem-based learning and student-centered or multicultural approaches to teaching</a:t>
            </a:r>
            <a:r>
              <a:rPr lang="en-CA" sz="2600" b="0" strike="noStrike" spc="-1">
                <a:solidFill>
                  <a:srgbClr val="000000"/>
                </a:solidFill>
                <a:uFill>
                  <a:solidFill>
                    <a:srgbClr val="FFFFFF"/>
                  </a:solidFill>
                </a:uFill>
                <a:latin typeface="Calibri"/>
                <a:ea typeface="Calibri"/>
              </a:rPr>
              <a:t>”</a:t>
            </a:r>
            <a:endParaRPr lang="en-CA" sz="1800" b="0" strike="noStrike" spc="-1">
              <a:solidFill>
                <a:srgbClr val="000000"/>
              </a:solidFill>
              <a:uFill>
                <a:solidFill>
                  <a:srgbClr val="FFFFFF"/>
                </a:solidFill>
              </a:uFill>
              <a:latin typeface="Arial"/>
            </a:endParaRPr>
          </a:p>
          <a:p>
            <a:pPr>
              <a:lnSpc>
                <a:spcPct val="100000"/>
              </a:lnSpc>
            </a:pPr>
            <a:endParaRPr lang="en-CA" sz="1800" b="0" strike="noStrike" spc="-1">
              <a:solidFill>
                <a:srgbClr val="000000"/>
              </a:solidFill>
              <a:uFill>
                <a:solidFill>
                  <a:srgbClr val="FFFFFF"/>
                </a:solidFill>
              </a:uFill>
              <a:latin typeface="Arial"/>
            </a:endParaRPr>
          </a:p>
          <a:p>
            <a:pPr>
              <a:lnSpc>
                <a:spcPct val="100000"/>
              </a:lnSpc>
            </a:pPr>
            <a:r>
              <a:rPr lang="en-CA" sz="1800" b="0" strike="noStrike" spc="-1">
                <a:solidFill>
                  <a:srgbClr val="000000"/>
                </a:solidFill>
                <a:uFill>
                  <a:solidFill>
                    <a:srgbClr val="FFFFFF"/>
                  </a:solidFill>
                </a:uFill>
                <a:latin typeface="Calibri"/>
                <a:ea typeface="Calibri"/>
              </a:rPr>
              <a:t>Adrianna Kezar and Daniel Maxey. 2013. </a:t>
            </a:r>
            <a:r>
              <a:rPr lang="en-CA" sz="1800" b="0" i="1" strike="noStrike" spc="-1">
                <a:solidFill>
                  <a:srgbClr val="000000"/>
                </a:solidFill>
                <a:uFill>
                  <a:solidFill>
                    <a:srgbClr val="FFFFFF"/>
                  </a:solidFill>
                </a:uFill>
                <a:latin typeface="Calibri"/>
                <a:ea typeface="Calibri"/>
              </a:rPr>
              <a:t>The Changing Academic</a:t>
            </a:r>
            <a:endParaRPr lang="en-CA" sz="1800" b="0" strike="noStrike" spc="-1">
              <a:solidFill>
                <a:srgbClr val="000000"/>
              </a:solidFill>
              <a:uFill>
                <a:solidFill>
                  <a:srgbClr val="FFFFFF"/>
                </a:solidFill>
              </a:uFill>
              <a:latin typeface="Arial"/>
            </a:endParaRPr>
          </a:p>
          <a:p>
            <a:pPr>
              <a:lnSpc>
                <a:spcPct val="100000"/>
              </a:lnSpc>
            </a:pPr>
            <a:r>
              <a:rPr lang="en-CA" sz="1800" b="0" i="1" strike="noStrike" spc="-1">
                <a:solidFill>
                  <a:srgbClr val="000000"/>
                </a:solidFill>
                <a:uFill>
                  <a:solidFill>
                    <a:srgbClr val="FFFFFF"/>
                  </a:solidFill>
                </a:uFill>
                <a:latin typeface="Calibri"/>
                <a:ea typeface="Calibri"/>
              </a:rPr>
              <a:t>	Workforce</a:t>
            </a:r>
            <a:r>
              <a:rPr lang="en-CA" sz="1800" b="0" strike="noStrike" spc="-1">
                <a:solidFill>
                  <a:srgbClr val="000000"/>
                </a:solidFill>
                <a:uFill>
                  <a:solidFill>
                    <a:srgbClr val="FFFFFF"/>
                  </a:solidFill>
                </a:uFill>
                <a:latin typeface="Calibri"/>
                <a:ea typeface="Calibri"/>
              </a:rPr>
              <a:t>. May/June, </a:t>
            </a:r>
            <a:endParaRPr lang="en-CA" sz="1800" b="0" strike="noStrike" spc="-1">
              <a:solidFill>
                <a:srgbClr val="000000"/>
              </a:solidFill>
              <a:uFill>
                <a:solidFill>
                  <a:srgbClr val="FFFFFF"/>
                </a:solidFill>
              </a:uFill>
              <a:latin typeface="Arial"/>
            </a:endParaRPr>
          </a:p>
          <a:p>
            <a:pPr>
              <a:lnSpc>
                <a:spcPct val="100000"/>
              </a:lnSpc>
            </a:pPr>
            <a:r>
              <a:rPr lang="en-CA" sz="1800" b="0" strike="noStrike" spc="-1">
                <a:solidFill>
                  <a:srgbClr val="000000"/>
                </a:solidFill>
                <a:uFill>
                  <a:solidFill>
                    <a:srgbClr val="FFFFFF"/>
                  </a:solidFill>
                </a:uFill>
                <a:latin typeface="Calibri"/>
                <a:ea typeface="Calibri"/>
              </a:rPr>
              <a:t>	taken from: </a:t>
            </a:r>
            <a:r>
              <a:rPr lang="en-CA" sz="1800" b="0" u="sng" strike="noStrike" spc="-1">
                <a:solidFill>
                  <a:srgbClr val="0000FF"/>
                </a:solidFill>
                <a:uFill>
                  <a:solidFill>
                    <a:srgbClr val="FFFFFF"/>
                  </a:solidFill>
                </a:uFill>
                <a:latin typeface="Calibri"/>
                <a:ea typeface="Calibri"/>
                <a:hlinkClick r:id="rId2"/>
              </a:rPr>
              <a:t>https://www.agb.org/trusteeship/2013/5/changing-</a:t>
            </a:r>
            <a:r>
              <a:rPr lang="en-CA" sz="1800" b="0" strike="noStrike" spc="-1">
                <a:solidFill>
                  <a:srgbClr val="000000"/>
                </a:solidFill>
                <a:uFill>
                  <a:solidFill>
                    <a:srgbClr val="FFFFFF"/>
                  </a:solidFill>
                </a:uFill>
                <a:latin typeface="Calibri"/>
                <a:ea typeface="Calibri"/>
              </a:rPr>
              <a:t>		academic-workforce</a:t>
            </a:r>
            <a:endParaRPr lang="en-CA" sz="1800" b="0" strike="noStrike" spc="-1">
              <a:solidFill>
                <a:srgbClr val="000000"/>
              </a:solidFill>
              <a:uFill>
                <a:solidFill>
                  <a:srgbClr val="FFFFFF"/>
                </a:solidFill>
              </a:uFill>
              <a:latin typeface="Arial"/>
            </a:endParaRPr>
          </a:p>
        </p:txBody>
      </p:sp>
      <p:pic>
        <p:nvPicPr>
          <p:cNvPr id="113" name="Shape 156"/>
          <p:cNvPicPr/>
          <p:nvPr/>
        </p:nvPicPr>
        <p:blipFill>
          <a:blip r:embed="rId3"/>
          <a:stretch/>
        </p:blipFill>
        <p:spPr>
          <a:xfrm>
            <a:off x="7162560" y="5551920"/>
            <a:ext cx="1913040" cy="1194840"/>
          </a:xfrm>
          <a:prstGeom prst="rect">
            <a:avLst/>
          </a:prstGeom>
          <a:ln>
            <a:noFill/>
          </a:ln>
        </p:spPr>
      </p:pic>
      <p:sp>
        <p:nvSpPr>
          <p:cNvPr id="114"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15"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2035C975-77FC-4AA5-B27E-7B2217E969C3}" type="slidenum">
              <a:rPr lang="en-CA" sz="1400" b="0" strike="noStrike" spc="-1">
                <a:solidFill>
                  <a:srgbClr val="000000"/>
                </a:solidFill>
                <a:uFill>
                  <a:solidFill>
                    <a:srgbClr val="FFFFFF"/>
                  </a:solidFill>
                </a:uFill>
                <a:latin typeface="Arial"/>
                <a:ea typeface="Arial"/>
              </a:rPr>
              <a:t>8</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273240"/>
            <a:ext cx="8226360" cy="114264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marL="457200" indent="457200" algn="ctr">
              <a:lnSpc>
                <a:spcPct val="100000"/>
              </a:lnSpc>
            </a:pPr>
            <a:r>
              <a:rPr lang="en-CA" sz="2600" b="1" strike="noStrike" spc="-1">
                <a:solidFill>
                  <a:srgbClr val="000000"/>
                </a:solidFill>
                <a:uFill>
                  <a:solidFill>
                    <a:srgbClr val="FFFFFF"/>
                  </a:solidFill>
                </a:uFill>
                <a:latin typeface="Calibri"/>
                <a:ea typeface="Calibri"/>
              </a:rPr>
              <a:t>Job Security = </a:t>
            </a:r>
            <a:endParaRPr lang="en-CA" sz="1800" b="0" strike="noStrike" spc="-1">
              <a:solidFill>
                <a:srgbClr val="000000"/>
              </a:solidFill>
              <a:uFill>
                <a:solidFill>
                  <a:srgbClr val="FFFFFF"/>
                </a:solidFill>
              </a:uFill>
              <a:latin typeface="Arial"/>
            </a:endParaRPr>
          </a:p>
          <a:p>
            <a:pPr marL="457200" indent="457200" algn="ctr">
              <a:lnSpc>
                <a:spcPct val="100000"/>
              </a:lnSpc>
            </a:pPr>
            <a:r>
              <a:rPr lang="en-CA" sz="2600" b="1" strike="noStrike" spc="-1">
                <a:solidFill>
                  <a:srgbClr val="000000"/>
                </a:solidFill>
                <a:uFill>
                  <a:solidFill>
                    <a:srgbClr val="FFFFFF"/>
                  </a:solidFill>
                </a:uFill>
                <a:latin typeface="Calibri"/>
                <a:ea typeface="Calibri"/>
              </a:rPr>
              <a:t>Better Undergraduate Performance</a:t>
            </a:r>
            <a:endParaRPr lang="en-CA" sz="1800" b="0" strike="noStrike" spc="-1">
              <a:solidFill>
                <a:srgbClr val="000000"/>
              </a:solidFill>
              <a:uFill>
                <a:solidFill>
                  <a:srgbClr val="FFFFFF"/>
                </a:solidFill>
              </a:uFill>
              <a:latin typeface="Arial"/>
            </a:endParaRPr>
          </a:p>
        </p:txBody>
      </p:sp>
      <p:sp>
        <p:nvSpPr>
          <p:cNvPr id="117" name="CustomShape 2"/>
          <p:cNvSpPr/>
          <p:nvPr/>
        </p:nvSpPr>
        <p:spPr>
          <a:xfrm>
            <a:off x="457200" y="1604880"/>
            <a:ext cx="8226360" cy="3974760"/>
          </a:xfrm>
          <a:prstGeom prst="rect">
            <a:avLst/>
          </a:prstGeom>
          <a:noFill/>
          <a:ln>
            <a:noFill/>
          </a:ln>
        </p:spPr>
        <p:style>
          <a:lnRef idx="0">
            <a:scrgbClr r="0" g="0" b="0"/>
          </a:lnRef>
          <a:fillRef idx="0">
            <a:scrgbClr r="0" g="0" b="0"/>
          </a:fillRef>
          <a:effectRef idx="0">
            <a:scrgbClr r="0" g="0" b="0"/>
          </a:effectRef>
          <a:fontRef idx="minor"/>
        </p:style>
        <p:txBody>
          <a:bodyPr lIns="82800" tIns="82800" rIns="82800" bIns="82800" anchor="ctr"/>
          <a:lstStyle/>
          <a:p>
            <a:pPr>
              <a:lnSpc>
                <a:spcPct val="100000"/>
              </a:lnSpc>
            </a:pPr>
            <a:r>
              <a:rPr lang="en-CA" sz="1800" b="0" strike="noStrike" spc="-1" dirty="0">
                <a:solidFill>
                  <a:srgbClr val="000000"/>
                </a:solidFill>
                <a:uFill>
                  <a:solidFill>
                    <a:srgbClr val="FFFFFF"/>
                  </a:solidFill>
                </a:uFill>
                <a:latin typeface="Calibri"/>
                <a:ea typeface="Calibri"/>
              </a:rPr>
              <a:t>“There is considerable concern that </a:t>
            </a:r>
            <a:r>
              <a:rPr lang="en-CA" sz="1800" b="0" u="sng" strike="noStrike" spc="-1" dirty="0">
                <a:solidFill>
                  <a:srgbClr val="000000"/>
                </a:solidFill>
                <a:uFill>
                  <a:solidFill>
                    <a:srgbClr val="FFFFFF"/>
                  </a:solidFill>
                </a:uFill>
                <a:latin typeface="Calibri"/>
                <a:ea typeface="Calibri"/>
              </a:rPr>
              <a:t>large numbers of contingent faculty make it difficult for students to interact with and build long-term relationships with their instructors</a:t>
            </a:r>
            <a:r>
              <a:rPr lang="en-CA" sz="1800" b="0" strike="noStrike" spc="-1" dirty="0">
                <a:solidFill>
                  <a:srgbClr val="000000"/>
                </a:solidFill>
                <a:uFill>
                  <a:solidFill>
                    <a:srgbClr val="FFFFFF"/>
                  </a:solidFill>
                </a:uFill>
                <a:latin typeface="Calibri"/>
                <a:ea typeface="Calibri"/>
              </a:rPr>
              <a:t>.”</a:t>
            </a:r>
            <a:endParaRPr lang="en-CA" sz="1800" b="0" strike="noStrike" spc="-1" dirty="0">
              <a:solidFill>
                <a:srgbClr val="000000"/>
              </a:solidFill>
              <a:uFill>
                <a:solidFill>
                  <a:srgbClr val="FFFFFF"/>
                </a:solidFill>
              </a:uFill>
              <a:latin typeface="Arial"/>
            </a:endParaRPr>
          </a:p>
          <a:p>
            <a:pPr>
              <a:lnSpc>
                <a:spcPct val="100000"/>
              </a:lnSpc>
            </a:pPr>
            <a:endParaRPr lang="en-CA" sz="1800" b="0" strike="noStrike" spc="-1" dirty="0">
              <a:solidFill>
                <a:srgbClr val="000000"/>
              </a:solidFill>
              <a:uFill>
                <a:solidFill>
                  <a:srgbClr val="FFFFFF"/>
                </a:solidFill>
              </a:uFill>
              <a:latin typeface="Arial"/>
            </a:endParaRPr>
          </a:p>
          <a:p>
            <a:pPr>
              <a:lnSpc>
                <a:spcPct val="100000"/>
              </a:lnSpc>
            </a:pPr>
            <a:r>
              <a:rPr lang="en-CA" sz="1800" b="0" strike="noStrike" spc="-1" dirty="0">
                <a:solidFill>
                  <a:srgbClr val="000000"/>
                </a:solidFill>
                <a:uFill>
                  <a:solidFill>
                    <a:srgbClr val="FFFFFF"/>
                  </a:solidFill>
                </a:uFill>
                <a:latin typeface="Calibri"/>
                <a:ea typeface="Calibri"/>
              </a:rPr>
              <a:t>Roger G Baldwin and Matthew R </a:t>
            </a:r>
            <a:r>
              <a:rPr lang="en-CA" sz="1800" b="0" strike="noStrike" spc="-1" dirty="0" err="1">
                <a:solidFill>
                  <a:srgbClr val="000000"/>
                </a:solidFill>
                <a:uFill>
                  <a:solidFill>
                    <a:srgbClr val="FFFFFF"/>
                  </a:solidFill>
                </a:uFill>
                <a:latin typeface="Calibri"/>
                <a:ea typeface="Calibri"/>
              </a:rPr>
              <a:t>Wawrzynski</a:t>
            </a:r>
            <a:r>
              <a:rPr lang="en-CA" sz="1800" b="0" strike="noStrike" spc="-1" dirty="0">
                <a:solidFill>
                  <a:srgbClr val="000000"/>
                </a:solidFill>
                <a:uFill>
                  <a:solidFill>
                    <a:srgbClr val="FFFFFF"/>
                  </a:solidFill>
                </a:uFill>
                <a:latin typeface="Calibri"/>
                <a:ea typeface="Calibri"/>
              </a:rPr>
              <a:t>. 2011. “Contingent Faculty as Teachers: 	What We Know; What We Need to Know” </a:t>
            </a:r>
            <a:r>
              <a:rPr lang="en-CA" sz="1800" b="0" i="1" strike="noStrike" spc="-1" dirty="0">
                <a:solidFill>
                  <a:srgbClr val="000000"/>
                </a:solidFill>
                <a:uFill>
                  <a:solidFill>
                    <a:srgbClr val="FFFFFF"/>
                  </a:solidFill>
                </a:uFill>
                <a:latin typeface="Calibri"/>
                <a:ea typeface="Calibri"/>
              </a:rPr>
              <a:t>American Behavioral Scientist</a:t>
            </a:r>
            <a:r>
              <a:rPr lang="en-CA" sz="1800" b="0" strike="noStrike" spc="-1" dirty="0">
                <a:solidFill>
                  <a:srgbClr val="000000"/>
                </a:solidFill>
                <a:uFill>
                  <a:solidFill>
                    <a:srgbClr val="FFFFFF"/>
                  </a:solidFill>
                </a:uFill>
                <a:latin typeface="Calibri"/>
                <a:ea typeface="Calibri"/>
              </a:rPr>
              <a:t>, 	55(11), p. 1487.</a:t>
            </a:r>
            <a:endParaRPr lang="en-CA" sz="1800" b="0" strike="noStrike" spc="-1" dirty="0">
              <a:solidFill>
                <a:srgbClr val="000000"/>
              </a:solidFill>
              <a:uFill>
                <a:solidFill>
                  <a:srgbClr val="FFFFFF"/>
                </a:solidFill>
              </a:uFill>
              <a:latin typeface="Arial"/>
            </a:endParaRPr>
          </a:p>
        </p:txBody>
      </p:sp>
      <p:pic>
        <p:nvPicPr>
          <p:cNvPr id="118" name="Shape 165"/>
          <p:cNvPicPr/>
          <p:nvPr/>
        </p:nvPicPr>
        <p:blipFill>
          <a:blip r:embed="rId2"/>
          <a:stretch/>
        </p:blipFill>
        <p:spPr>
          <a:xfrm>
            <a:off x="7162560" y="5551920"/>
            <a:ext cx="1913040" cy="1194840"/>
          </a:xfrm>
          <a:prstGeom prst="rect">
            <a:avLst/>
          </a:prstGeom>
          <a:ln>
            <a:noFill/>
          </a:ln>
        </p:spPr>
      </p:pic>
      <p:sp>
        <p:nvSpPr>
          <p:cNvPr id="119" name="CustomShape 3"/>
          <p:cNvSpPr/>
          <p:nvPr/>
        </p:nvSpPr>
        <p:spPr>
          <a:xfrm>
            <a:off x="261360" y="1371600"/>
            <a:ext cx="8683920" cy="324360"/>
          </a:xfrm>
          <a:prstGeom prst="rect">
            <a:avLst/>
          </a:prstGeom>
          <a:solidFill>
            <a:srgbClr val="FF3333"/>
          </a:solidFill>
          <a:ln w="9360">
            <a:solidFill>
              <a:srgbClr val="3465A4"/>
            </a:solidFill>
            <a:round/>
          </a:ln>
        </p:spPr>
        <p:style>
          <a:lnRef idx="0">
            <a:scrgbClr r="0" g="0" b="0"/>
          </a:lnRef>
          <a:fillRef idx="0">
            <a:scrgbClr r="0" g="0" b="0"/>
          </a:fillRef>
          <a:effectRef idx="0">
            <a:scrgbClr r="0" g="0" b="0"/>
          </a:effectRef>
          <a:fontRef idx="minor"/>
        </p:style>
      </p:sp>
      <p:sp>
        <p:nvSpPr>
          <p:cNvPr id="120" name="CustomShape 4"/>
          <p:cNvSpPr/>
          <p:nvPr/>
        </p:nvSpPr>
        <p:spPr>
          <a:xfrm>
            <a:off x="6553080" y="6356520"/>
            <a:ext cx="2131920" cy="3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fld id="{548F6E4F-3918-478C-8F22-3232F2995857}" type="slidenum">
              <a:rPr lang="en-CA" sz="1400" b="0" strike="noStrike" spc="-1">
                <a:solidFill>
                  <a:srgbClr val="000000"/>
                </a:solidFill>
                <a:uFill>
                  <a:solidFill>
                    <a:srgbClr val="FFFFFF"/>
                  </a:solidFill>
                </a:uFill>
                <a:latin typeface="Arial"/>
                <a:ea typeface="Arial"/>
              </a:rPr>
              <a:t>9</a:t>
            </a:fld>
            <a:endParaRPr lang="en-CA"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2185</TotalTime>
  <Words>1177</Words>
  <Application>Microsoft Office PowerPoint</Application>
  <PresentationFormat>On-screen Show (4:3)</PresentationFormat>
  <Paragraphs>139</Paragraphs>
  <Slides>31</Slides>
  <Notes>0</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itc</dc:creator>
  <cp:lastModifiedBy>itc</cp:lastModifiedBy>
  <cp:revision>15</cp:revision>
  <dcterms:modified xsi:type="dcterms:W3CDTF">2017-09-25T16:21:03Z</dcterms:modified>
  <dc:language>en-US</dc:language>
</cp:coreProperties>
</file>