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3" r:id="rId11"/>
    <p:sldId id="264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14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D657-989B-4D29-A280-49C2C9CBC667}" type="datetimeFigureOut">
              <a:rPr lang="en-US" smtClean="0"/>
              <a:pPr/>
              <a:t>11/30/14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1DF2-E22A-49F5-93FE-F1287A21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D657-989B-4D29-A280-49C2C9CBC667}" type="datetimeFigureOut">
              <a:rPr lang="en-US" smtClean="0"/>
              <a:pPr/>
              <a:t>11/30/14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1DF2-E22A-49F5-93FE-F1287A21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D657-989B-4D29-A280-49C2C9CBC667}" type="datetimeFigureOut">
              <a:rPr lang="en-US" smtClean="0"/>
              <a:pPr/>
              <a:t>11/30/14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1DF2-E22A-49F5-93FE-F1287A21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D657-989B-4D29-A280-49C2C9CBC667}" type="datetimeFigureOut">
              <a:rPr lang="en-US" smtClean="0"/>
              <a:pPr/>
              <a:t>11/30/14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1DF2-E22A-49F5-93FE-F1287A21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D657-989B-4D29-A280-49C2C9CBC667}" type="datetimeFigureOut">
              <a:rPr lang="en-US" smtClean="0"/>
              <a:pPr/>
              <a:t>11/30/14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1DF2-E22A-49F5-93FE-F1287A21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D657-989B-4D29-A280-49C2C9CBC667}" type="datetimeFigureOut">
              <a:rPr lang="en-US" smtClean="0"/>
              <a:pPr/>
              <a:t>11/30/14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1DF2-E22A-49F5-93FE-F1287A21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D657-989B-4D29-A280-49C2C9CBC667}" type="datetimeFigureOut">
              <a:rPr lang="en-US" smtClean="0"/>
              <a:pPr/>
              <a:t>11/30/14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1DF2-E22A-49F5-93FE-F1287A21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D657-989B-4D29-A280-49C2C9CBC667}" type="datetimeFigureOut">
              <a:rPr lang="en-US" smtClean="0"/>
              <a:pPr/>
              <a:t>11/30/14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1DF2-E22A-49F5-93FE-F1287A21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D657-989B-4D29-A280-49C2C9CBC667}" type="datetimeFigureOut">
              <a:rPr lang="en-US" smtClean="0"/>
              <a:pPr/>
              <a:t>11/30/14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1DF2-E22A-49F5-93FE-F1287A21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D657-989B-4D29-A280-49C2C9CBC667}" type="datetimeFigureOut">
              <a:rPr lang="en-US" smtClean="0"/>
              <a:pPr/>
              <a:t>11/30/14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1DF2-E22A-49F5-93FE-F1287A21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D657-989B-4D29-A280-49C2C9CBC667}" type="datetimeFigureOut">
              <a:rPr lang="en-US" smtClean="0"/>
              <a:pPr/>
              <a:t>11/30/14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1DF2-E22A-49F5-93FE-F1287A2129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3E0DD657-989B-4D29-A280-49C2C9CBC667}" type="datetimeFigureOut">
              <a:rPr lang="en-US" smtClean="0"/>
              <a:pPr/>
              <a:t>11/30/14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F3DC1DF2-E22A-49F5-93FE-F1287A2129E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mtClean="0"/>
              <a:t>CUPE 3903 </a:t>
            </a:r>
            <a:r>
              <a:rPr lang="en-US" b="1" dirty="0" smtClean="0"/>
              <a:t>Unit 2 </a:t>
            </a:r>
            <a:br>
              <a:rPr lang="en-US" b="1" dirty="0" smtClean="0"/>
            </a:br>
            <a:r>
              <a:rPr lang="en-US" b="1" dirty="0" smtClean="0"/>
              <a:t>Job Security Proposals </a:t>
            </a:r>
            <a:endParaRPr lang="en-US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368136" y="1806575"/>
            <a:ext cx="6407728" cy="4052888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9155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256001" y="1806575"/>
            <a:ext cx="6631998" cy="4052888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3301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828800" y="685800"/>
            <a:ext cx="5486400" cy="5173663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6937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YUFA/CUPE FACULTY COMPLEMENTS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46058421"/>
              </p:ext>
            </p:extLst>
          </p:nvPr>
        </p:nvGraphicFramePr>
        <p:xfrm>
          <a:off x="1524000" y="1981199"/>
          <a:ext cx="6134102" cy="46482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8201"/>
                <a:gridCol w="213515"/>
                <a:gridCol w="587166"/>
                <a:gridCol w="160136"/>
                <a:gridCol w="934127"/>
                <a:gridCol w="854059"/>
                <a:gridCol w="854059"/>
                <a:gridCol w="253548"/>
                <a:gridCol w="587166"/>
                <a:gridCol w="213515"/>
                <a:gridCol w="978610"/>
              </a:tblGrid>
              <a:tr h="29764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>
                          <a:effectLst/>
                        </a:rPr>
                        <a:t>  YUFA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 smtClean="0">
                          <a:effectLst/>
                        </a:rPr>
                        <a:t>   CONTRACT 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>
                          <a:effectLst/>
                        </a:rPr>
                        <a:t>  YUFA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 smtClean="0">
                          <a:effectLst/>
                        </a:rPr>
                        <a:t>   CONTRACT 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1,523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1999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1149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1136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1132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1125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1170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1178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1221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1279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1226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1214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76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1205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360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3539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ARTICLE </a:t>
            </a:r>
            <a:r>
              <a:rPr lang="en-US" dirty="0" smtClean="0"/>
              <a:t>23</a:t>
            </a:r>
            <a:br>
              <a:rPr lang="en-US" dirty="0" smtClean="0"/>
            </a:br>
            <a:r>
              <a:rPr lang="en-US" dirty="0" smtClean="0"/>
              <a:t>AFFIRMATIVE </a:t>
            </a:r>
            <a:r>
              <a:rPr lang="en-US" dirty="0"/>
              <a:t>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2362200"/>
            <a:ext cx="7125112" cy="266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“In </a:t>
            </a:r>
            <a:r>
              <a:rPr lang="en-US" sz="2400" dirty="0"/>
              <a:t>recognition of the substantial contribution to the University </a:t>
            </a:r>
            <a:r>
              <a:rPr lang="en-US" sz="2400" dirty="0" smtClean="0"/>
              <a:t>community made </a:t>
            </a:r>
            <a:r>
              <a:rPr lang="en-US" sz="2400" dirty="0"/>
              <a:t>by long-term employees, and of the obstacles that have faced </a:t>
            </a:r>
            <a:r>
              <a:rPr lang="en-US" sz="2400" dirty="0" smtClean="0"/>
              <a:t>these employees </a:t>
            </a:r>
            <a:r>
              <a:rPr lang="en-US" sz="2400" dirty="0"/>
              <a:t>in their attempts to find academic employment, the parties </a:t>
            </a:r>
            <a:r>
              <a:rPr lang="en-US" sz="2400" dirty="0" smtClean="0"/>
              <a:t>have agreed </a:t>
            </a:r>
            <a:r>
              <a:rPr lang="en-US" sz="2400" dirty="0"/>
              <a:t>to establish an Affirmative Action Program as outlined below. The </a:t>
            </a:r>
            <a:r>
              <a:rPr lang="en-US" sz="2400" dirty="0" smtClean="0"/>
              <a:t>parties agree </a:t>
            </a:r>
            <a:r>
              <a:rPr lang="en-US" sz="2400" dirty="0"/>
              <a:t>that this Program is an ongoing commitment</a:t>
            </a:r>
            <a:r>
              <a:rPr lang="en-US" sz="2400" dirty="0" smtClean="0"/>
              <a:t>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4063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Conversions 1988-2014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1988</a:t>
            </a:r>
            <a:r>
              <a:rPr lang="en-US" dirty="0"/>
              <a:t>	</a:t>
            </a:r>
            <a:r>
              <a:rPr lang="en-US" b="1" dirty="0"/>
              <a:t>8</a:t>
            </a:r>
            <a:r>
              <a:rPr lang="en-US" dirty="0"/>
              <a:t>	</a:t>
            </a:r>
            <a:r>
              <a:rPr lang="en-US" dirty="0" smtClean="0"/>
              <a:t>		1997</a:t>
            </a:r>
            <a:r>
              <a:rPr lang="en-US" dirty="0"/>
              <a:t>	</a:t>
            </a:r>
            <a:r>
              <a:rPr lang="en-US" b="1" dirty="0"/>
              <a:t>2</a:t>
            </a:r>
            <a:r>
              <a:rPr lang="en-US" dirty="0"/>
              <a:t>	</a:t>
            </a:r>
            <a:r>
              <a:rPr lang="en-US" dirty="0" smtClean="0"/>
              <a:t>		2006</a:t>
            </a:r>
            <a:r>
              <a:rPr lang="en-US" dirty="0"/>
              <a:t>	</a:t>
            </a:r>
            <a:r>
              <a:rPr lang="en-US" b="1" dirty="0"/>
              <a:t>8</a:t>
            </a:r>
          </a:p>
          <a:p>
            <a:pPr marL="0" indent="0">
              <a:buNone/>
            </a:pPr>
            <a:r>
              <a:rPr lang="en-US" dirty="0" smtClean="0"/>
              <a:t>	1989</a:t>
            </a:r>
            <a:r>
              <a:rPr lang="en-US" dirty="0"/>
              <a:t>	</a:t>
            </a:r>
            <a:r>
              <a:rPr lang="en-US" b="1" dirty="0"/>
              <a:t>6</a:t>
            </a:r>
            <a:r>
              <a:rPr lang="en-US" dirty="0"/>
              <a:t>	</a:t>
            </a:r>
            <a:r>
              <a:rPr lang="en-US" dirty="0" smtClean="0"/>
              <a:t>		1998</a:t>
            </a:r>
            <a:r>
              <a:rPr lang="en-US" dirty="0"/>
              <a:t>	</a:t>
            </a:r>
            <a:r>
              <a:rPr lang="en-US" b="1" dirty="0"/>
              <a:t>1</a:t>
            </a:r>
            <a:r>
              <a:rPr lang="en-US" dirty="0"/>
              <a:t>	</a:t>
            </a:r>
            <a:r>
              <a:rPr lang="en-US" dirty="0" smtClean="0"/>
              <a:t>		2007</a:t>
            </a:r>
            <a:r>
              <a:rPr lang="en-US" dirty="0"/>
              <a:t>	</a:t>
            </a:r>
            <a:r>
              <a:rPr lang="en-US" b="1" dirty="0"/>
              <a:t>6</a:t>
            </a:r>
          </a:p>
          <a:p>
            <a:pPr marL="0" indent="0">
              <a:buNone/>
            </a:pPr>
            <a:r>
              <a:rPr lang="en-US" dirty="0" smtClean="0"/>
              <a:t>	1990</a:t>
            </a:r>
            <a:r>
              <a:rPr lang="en-US" dirty="0"/>
              <a:t>	</a:t>
            </a:r>
            <a:r>
              <a:rPr lang="en-US" b="1" dirty="0"/>
              <a:t>6</a:t>
            </a:r>
            <a:r>
              <a:rPr lang="en-US" dirty="0"/>
              <a:t>	</a:t>
            </a:r>
            <a:r>
              <a:rPr lang="en-US" dirty="0" smtClean="0"/>
              <a:t>		1999</a:t>
            </a:r>
            <a:r>
              <a:rPr lang="en-US" dirty="0"/>
              <a:t>	</a:t>
            </a:r>
            <a:r>
              <a:rPr lang="en-US" b="1" dirty="0"/>
              <a:t>3</a:t>
            </a:r>
            <a:r>
              <a:rPr lang="en-US" dirty="0"/>
              <a:t>	</a:t>
            </a:r>
            <a:r>
              <a:rPr lang="en-US" dirty="0" smtClean="0"/>
              <a:t>		2008</a:t>
            </a:r>
            <a:r>
              <a:rPr lang="en-US" dirty="0"/>
              <a:t>	</a:t>
            </a:r>
            <a:r>
              <a:rPr lang="en-US" b="1" dirty="0"/>
              <a:t>6</a:t>
            </a:r>
          </a:p>
          <a:p>
            <a:pPr marL="0" indent="0">
              <a:buNone/>
            </a:pPr>
            <a:r>
              <a:rPr lang="en-US" dirty="0" smtClean="0"/>
              <a:t>	1991</a:t>
            </a:r>
            <a:r>
              <a:rPr lang="en-US" dirty="0"/>
              <a:t>	</a:t>
            </a:r>
            <a:r>
              <a:rPr lang="en-US" b="1" dirty="0"/>
              <a:t>6</a:t>
            </a:r>
            <a:r>
              <a:rPr lang="en-US" dirty="0"/>
              <a:t>	</a:t>
            </a:r>
            <a:r>
              <a:rPr lang="en-US" dirty="0" smtClean="0"/>
              <a:t>		2000</a:t>
            </a:r>
            <a:r>
              <a:rPr lang="en-US" dirty="0"/>
              <a:t>	</a:t>
            </a:r>
            <a:r>
              <a:rPr lang="en-US" b="1" dirty="0"/>
              <a:t>4</a:t>
            </a:r>
            <a:r>
              <a:rPr lang="en-US" dirty="0"/>
              <a:t>	</a:t>
            </a:r>
            <a:r>
              <a:rPr lang="en-US" dirty="0" smtClean="0"/>
              <a:t>		2009</a:t>
            </a:r>
            <a:r>
              <a:rPr lang="en-US" dirty="0"/>
              <a:t>	</a:t>
            </a:r>
            <a:r>
              <a:rPr lang="en-US" b="1" dirty="0"/>
              <a:t>2</a:t>
            </a:r>
          </a:p>
          <a:p>
            <a:pPr marL="0" indent="0">
              <a:buNone/>
            </a:pPr>
            <a:r>
              <a:rPr lang="en-US" dirty="0" smtClean="0"/>
              <a:t>	1992</a:t>
            </a:r>
            <a:r>
              <a:rPr lang="en-US" dirty="0"/>
              <a:t>	</a:t>
            </a:r>
            <a:r>
              <a:rPr lang="en-US" b="1" dirty="0"/>
              <a:t>1</a:t>
            </a:r>
            <a:r>
              <a:rPr lang="en-US" dirty="0"/>
              <a:t>	</a:t>
            </a:r>
            <a:r>
              <a:rPr lang="en-US" dirty="0" smtClean="0"/>
              <a:t>		2001</a:t>
            </a:r>
            <a:r>
              <a:rPr lang="en-US" dirty="0"/>
              <a:t>	2	</a:t>
            </a:r>
            <a:r>
              <a:rPr lang="en-US" dirty="0" smtClean="0"/>
              <a:t>		2010</a:t>
            </a:r>
            <a:r>
              <a:rPr lang="en-US" dirty="0"/>
              <a:t>	</a:t>
            </a:r>
            <a:r>
              <a:rPr lang="en-US" b="1" dirty="0"/>
              <a:t>2</a:t>
            </a:r>
          </a:p>
          <a:p>
            <a:pPr marL="0" indent="0">
              <a:buNone/>
            </a:pPr>
            <a:r>
              <a:rPr lang="en-US" dirty="0" smtClean="0"/>
              <a:t>	1993</a:t>
            </a:r>
            <a:r>
              <a:rPr lang="en-US" dirty="0"/>
              <a:t>	</a:t>
            </a:r>
            <a:r>
              <a:rPr lang="en-US" b="1" dirty="0"/>
              <a:t>1</a:t>
            </a:r>
            <a:r>
              <a:rPr lang="en-US" dirty="0"/>
              <a:t>	</a:t>
            </a:r>
            <a:r>
              <a:rPr lang="en-US" dirty="0" smtClean="0"/>
              <a:t>		2002</a:t>
            </a:r>
            <a:r>
              <a:rPr lang="en-US" dirty="0"/>
              <a:t>	</a:t>
            </a:r>
            <a:r>
              <a:rPr lang="en-US" b="1" dirty="0"/>
              <a:t>5</a:t>
            </a:r>
            <a:r>
              <a:rPr lang="en-US" dirty="0"/>
              <a:t>	</a:t>
            </a:r>
            <a:r>
              <a:rPr lang="en-US" dirty="0" smtClean="0"/>
              <a:t>		2011</a:t>
            </a:r>
            <a:r>
              <a:rPr lang="en-US" dirty="0"/>
              <a:t>	</a:t>
            </a:r>
            <a:r>
              <a:rPr lang="en-US" b="1" dirty="0"/>
              <a:t>2</a:t>
            </a:r>
          </a:p>
          <a:p>
            <a:pPr marL="0" indent="0">
              <a:buNone/>
            </a:pPr>
            <a:r>
              <a:rPr lang="en-US" dirty="0" smtClean="0"/>
              <a:t>	1994</a:t>
            </a:r>
            <a:r>
              <a:rPr lang="en-US" dirty="0"/>
              <a:t>	</a:t>
            </a:r>
            <a:r>
              <a:rPr lang="en-US" b="1" dirty="0"/>
              <a:t>2</a:t>
            </a:r>
            <a:r>
              <a:rPr lang="en-US" dirty="0"/>
              <a:t>	</a:t>
            </a:r>
            <a:r>
              <a:rPr lang="en-US" dirty="0" smtClean="0"/>
              <a:t>		2003</a:t>
            </a:r>
            <a:r>
              <a:rPr lang="en-US" dirty="0"/>
              <a:t>	</a:t>
            </a:r>
            <a:r>
              <a:rPr lang="en-US" b="1" dirty="0"/>
              <a:t>6</a:t>
            </a:r>
            <a:r>
              <a:rPr lang="en-US" dirty="0"/>
              <a:t>	</a:t>
            </a:r>
            <a:r>
              <a:rPr lang="en-US" dirty="0" smtClean="0"/>
              <a:t>		2012</a:t>
            </a:r>
            <a:r>
              <a:rPr lang="en-US" dirty="0"/>
              <a:t>	</a:t>
            </a:r>
            <a:r>
              <a:rPr lang="en-US" b="1" dirty="0"/>
              <a:t>2</a:t>
            </a:r>
          </a:p>
          <a:p>
            <a:pPr marL="0" indent="0">
              <a:buNone/>
            </a:pPr>
            <a:r>
              <a:rPr lang="en-US" dirty="0" smtClean="0"/>
              <a:t>	1995</a:t>
            </a:r>
            <a:r>
              <a:rPr lang="en-US" dirty="0"/>
              <a:t>	</a:t>
            </a:r>
            <a:r>
              <a:rPr lang="en-US" b="1" dirty="0"/>
              <a:t>3</a:t>
            </a:r>
            <a:r>
              <a:rPr lang="en-US" dirty="0"/>
              <a:t>	</a:t>
            </a:r>
            <a:r>
              <a:rPr lang="en-US" dirty="0" smtClean="0"/>
              <a:t>		2004</a:t>
            </a:r>
            <a:r>
              <a:rPr lang="en-US" dirty="0"/>
              <a:t>	</a:t>
            </a:r>
            <a:r>
              <a:rPr lang="en-US" b="1" dirty="0"/>
              <a:t>3</a:t>
            </a:r>
            <a:r>
              <a:rPr lang="en-US" dirty="0"/>
              <a:t>	</a:t>
            </a:r>
            <a:r>
              <a:rPr lang="en-US" dirty="0" smtClean="0"/>
              <a:t>		2013</a:t>
            </a:r>
            <a:r>
              <a:rPr lang="en-US" dirty="0"/>
              <a:t>	</a:t>
            </a:r>
            <a:r>
              <a:rPr lang="en-US" b="1" dirty="0"/>
              <a:t>3</a:t>
            </a:r>
          </a:p>
          <a:p>
            <a:pPr marL="0" indent="0">
              <a:buNone/>
            </a:pPr>
            <a:r>
              <a:rPr lang="en-US" dirty="0" smtClean="0"/>
              <a:t>	1996</a:t>
            </a:r>
            <a:r>
              <a:rPr lang="en-US" dirty="0"/>
              <a:t>	</a:t>
            </a:r>
            <a:r>
              <a:rPr lang="en-US" b="1" dirty="0"/>
              <a:t>4</a:t>
            </a:r>
            <a:r>
              <a:rPr lang="en-US" dirty="0"/>
              <a:t>	</a:t>
            </a:r>
            <a:r>
              <a:rPr lang="en-US" dirty="0" smtClean="0"/>
              <a:t>		2005</a:t>
            </a:r>
            <a:r>
              <a:rPr lang="en-US" dirty="0"/>
              <a:t>	</a:t>
            </a:r>
            <a:r>
              <a:rPr lang="en-US" b="1" dirty="0"/>
              <a:t>4</a:t>
            </a:r>
            <a:r>
              <a:rPr lang="en-US" dirty="0"/>
              <a:t>	</a:t>
            </a:r>
            <a:r>
              <a:rPr lang="en-US" dirty="0" smtClean="0"/>
              <a:t>		2014</a:t>
            </a:r>
            <a:r>
              <a:rPr lang="en-US" dirty="0"/>
              <a:t>	</a:t>
            </a:r>
            <a:r>
              <a:rPr lang="en-US" b="1" dirty="0"/>
              <a:t>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68588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81001"/>
            <a:ext cx="7125113" cy="761999"/>
          </a:xfrm>
        </p:spPr>
        <p:txBody>
          <a:bodyPr/>
          <a:lstStyle/>
          <a:p>
            <a:pPr algn="ctr"/>
            <a:r>
              <a:rPr lang="en-US" b="1" dirty="0" smtClean="0"/>
              <a:t>Job Security Proposals: History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4800" b="1" dirty="0"/>
              <a:t>7</a:t>
            </a:r>
            <a:r>
              <a:rPr lang="en-US" sz="4800" b="1" dirty="0" smtClean="0"/>
              <a:t>. RENEWABLE </a:t>
            </a:r>
            <a:r>
              <a:rPr lang="en-US" sz="4800" b="1" dirty="0"/>
              <a:t>TEACHING </a:t>
            </a:r>
            <a:r>
              <a:rPr lang="en-US" sz="4800" b="1" dirty="0" smtClean="0"/>
              <a:t>CONTRACTS (late 1990s)</a:t>
            </a:r>
            <a:endParaRPr lang="en-US" sz="4800" b="1" dirty="0"/>
          </a:p>
          <a:p>
            <a:pPr marL="0" indent="0">
              <a:lnSpc>
                <a:spcPct val="170000"/>
              </a:lnSpc>
              <a:buNone/>
            </a:pPr>
            <a:r>
              <a:rPr lang="en-US" sz="4800" dirty="0"/>
              <a:t>The employer and the union agree to explore the viability of renewable </a:t>
            </a:r>
            <a:r>
              <a:rPr lang="en-US" sz="4800" dirty="0" smtClean="0"/>
              <a:t>multi-year </a:t>
            </a:r>
            <a:r>
              <a:rPr lang="en-US" sz="4800" dirty="0"/>
              <a:t>teaching contracts (RTC’s) within the jurisdiction of the CUPE </a:t>
            </a:r>
            <a:r>
              <a:rPr lang="en-US" sz="4800" dirty="0" smtClean="0"/>
              <a:t>3903 collective agreement. The </a:t>
            </a:r>
            <a:r>
              <a:rPr lang="en-US" sz="4800" dirty="0"/>
              <a:t>parties agree to the implementation of a pilot </a:t>
            </a:r>
            <a:r>
              <a:rPr lang="en-US" sz="4800" dirty="0" smtClean="0"/>
              <a:t>project </a:t>
            </a:r>
            <a:r>
              <a:rPr lang="en-US" sz="4800" dirty="0"/>
              <a:t>involving one or more hiring units as agreed between the </a:t>
            </a:r>
            <a:r>
              <a:rPr lang="en-US" sz="4800" dirty="0" smtClean="0"/>
              <a:t>parties</a:t>
            </a:r>
          </a:p>
          <a:p>
            <a:pPr marL="0" indent="0">
              <a:buNone/>
            </a:pPr>
            <a:endParaRPr lang="en-US" sz="2500" dirty="0" smtClean="0"/>
          </a:p>
          <a:p>
            <a:pPr marL="0" indent="0">
              <a:buNone/>
            </a:pPr>
            <a:r>
              <a:rPr lang="en-US" sz="4800" b="1" dirty="0"/>
              <a:t>LETTER OF UNDERSTANDING – LONG SERVICE </a:t>
            </a:r>
            <a:r>
              <a:rPr lang="en-US" sz="4800" b="1" dirty="0" smtClean="0"/>
              <a:t>GUARANTEE (p. 84) </a:t>
            </a:r>
          </a:p>
          <a:p>
            <a:pPr marL="0" indent="0">
              <a:buNone/>
            </a:pPr>
            <a:r>
              <a:rPr lang="en-US" sz="4800" dirty="0"/>
              <a:t>Employees who have at least fifteen years of service in the bargaining unit (in each year</a:t>
            </a:r>
          </a:p>
          <a:p>
            <a:pPr marL="0" indent="0">
              <a:buNone/>
            </a:pPr>
            <a:r>
              <a:rPr lang="en-US" sz="4800" dirty="0"/>
              <a:t>of which at least one type 1 position was held, with at least three type 1 positions or</a:t>
            </a:r>
          </a:p>
          <a:p>
            <a:pPr marL="0" indent="0">
              <a:buNone/>
            </a:pPr>
            <a:r>
              <a:rPr lang="en-US" sz="4800" dirty="0"/>
              <a:t>their equivalent in each of the last five years, and who submit a blanket application(s)</a:t>
            </a:r>
          </a:p>
          <a:p>
            <a:pPr marL="0" indent="0">
              <a:buNone/>
            </a:pPr>
            <a:r>
              <a:rPr lang="en-US" sz="4800" dirty="0"/>
              <a:t>and/or submit specific applications for at least three type 1 positions or their equivalent</a:t>
            </a:r>
          </a:p>
          <a:p>
            <a:pPr marL="0" indent="0">
              <a:buNone/>
            </a:pPr>
            <a:r>
              <a:rPr lang="en-US" sz="4800" dirty="0"/>
              <a:t>per their “’normal’ historical application profile” can normally expect to be offered at</a:t>
            </a:r>
          </a:p>
          <a:p>
            <a:pPr marL="0" indent="0">
              <a:buNone/>
            </a:pPr>
            <a:r>
              <a:rPr lang="en-US" sz="4800" dirty="0"/>
              <a:t>least three type 1 positions in a given contract </a:t>
            </a:r>
            <a:r>
              <a:rPr lang="en-US" sz="4800" dirty="0" err="1" smtClean="0"/>
              <a:t>year.In</a:t>
            </a:r>
            <a:r>
              <a:rPr lang="en-US" sz="4800" dirty="0" smtClean="0"/>
              <a:t> </a:t>
            </a:r>
            <a:r>
              <a:rPr lang="en-US" sz="4800" dirty="0"/>
              <a:t>the event that any such employee</a:t>
            </a:r>
          </a:p>
          <a:p>
            <a:pPr marL="0" indent="0">
              <a:buNone/>
            </a:pPr>
            <a:r>
              <a:rPr lang="en-US" sz="4800" dirty="0"/>
              <a:t>is not offered at least three type 1 positions or their equivalent in a given contract year,</a:t>
            </a:r>
          </a:p>
          <a:p>
            <a:pPr marL="0" indent="0">
              <a:buNone/>
            </a:pPr>
            <a:r>
              <a:rPr lang="en-US" sz="4800" dirty="0"/>
              <a:t>she shall be paid a stipend equaling 70% of the rate of each position fewer that three</a:t>
            </a:r>
          </a:p>
          <a:p>
            <a:pPr marL="0" indent="0">
              <a:buNone/>
            </a:pPr>
            <a:r>
              <a:rPr lang="en-US" sz="4800" dirty="0"/>
              <a:t>type 1 positions or their equivalent and will receive applicable prior experience for</a:t>
            </a:r>
          </a:p>
          <a:p>
            <a:pPr marL="0" indent="0">
              <a:buNone/>
            </a:pPr>
            <a:r>
              <a:rPr lang="en-US" sz="4800" dirty="0"/>
              <a:t>three type 1 positions</a:t>
            </a:r>
          </a:p>
          <a:p>
            <a:pPr marL="0" indent="0">
              <a:buNone/>
            </a:pPr>
            <a:r>
              <a:rPr lang="en-US" sz="25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7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ARTICLE 24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LONG </a:t>
            </a:r>
            <a:r>
              <a:rPr lang="en-US" b="1" dirty="0"/>
              <a:t>SERVICE TEACHING APPOINTMENTS (LSTAS)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7125112" cy="380139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800" dirty="0"/>
              <a:t>Employees who effective September 1 preceding the date of the award of </a:t>
            </a:r>
            <a:r>
              <a:rPr lang="en-US" sz="3800" dirty="0" smtClean="0"/>
              <a:t>an LSTA</a:t>
            </a:r>
            <a:r>
              <a:rPr lang="en-US" sz="3800" dirty="0"/>
              <a:t>, have been in the Unit 2 “Affirmative Action Pool” for a minimum of </a:t>
            </a:r>
            <a:r>
              <a:rPr lang="en-US" sz="3800" dirty="0" smtClean="0"/>
              <a:t>5 years </a:t>
            </a:r>
            <a:r>
              <a:rPr lang="en-US" sz="3800" dirty="0"/>
              <a:t>and who have taught at an intensity of an average of </a:t>
            </a:r>
            <a:r>
              <a:rPr lang="en-US" sz="3800" dirty="0" smtClean="0"/>
              <a:t>2.5 </a:t>
            </a:r>
            <a:r>
              <a:rPr lang="en-US" sz="3800" dirty="0"/>
              <a:t>FCEs over </a:t>
            </a:r>
            <a:r>
              <a:rPr lang="en-US" sz="3800" dirty="0" smtClean="0"/>
              <a:t>the three </a:t>
            </a:r>
            <a:r>
              <a:rPr lang="en-US" sz="3800" dirty="0"/>
              <a:t>previous years (may include approved leaves) are eligible to apply for </a:t>
            </a:r>
            <a:r>
              <a:rPr lang="en-US" sz="3800" dirty="0" smtClean="0"/>
              <a:t>a Long </a:t>
            </a:r>
            <a:r>
              <a:rPr lang="en-US" sz="3800" dirty="0"/>
              <a:t>Service Teaching Appointment. LSTAs will be awarded for a three year period and will consist of </a:t>
            </a:r>
            <a:r>
              <a:rPr lang="en-US" sz="3800" dirty="0" smtClean="0"/>
              <a:t>contract assignments </a:t>
            </a:r>
            <a:r>
              <a:rPr lang="en-US" sz="3800" dirty="0"/>
              <a:t>comprising 3 full course equivalents in each of the three years </a:t>
            </a:r>
            <a:r>
              <a:rPr lang="en-US" sz="3800" dirty="0" err="1" smtClean="0"/>
              <a:t>ofthe</a:t>
            </a:r>
            <a:r>
              <a:rPr lang="en-US" sz="3800" dirty="0" smtClean="0"/>
              <a:t> </a:t>
            </a:r>
            <a:r>
              <a:rPr lang="en-US" sz="3800" dirty="0"/>
              <a:t>term</a:t>
            </a:r>
          </a:p>
          <a:p>
            <a:pPr marL="0" indent="0">
              <a:buNone/>
            </a:pP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41797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ARTICLE 23</a:t>
            </a:r>
            <a:br>
              <a:rPr lang="en-US" dirty="0"/>
            </a:br>
            <a:r>
              <a:rPr lang="en-US" dirty="0"/>
              <a:t>AFFIRMATIVE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“Furthermore, effective September 1, 2014, in light of the significant broadening of Alternate Stream tenure-track appointments in the 2012-2015 YUFA collective agreement, the parties agree to uphold their commitment to the Affirmative Action Program in order to meaningfully expand opportunities for long-term employees.”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03757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294732" y="762000"/>
            <a:ext cx="6554535" cy="5334000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1350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286000" y="914400"/>
            <a:ext cx="4114800" cy="5105400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3738872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1518</TotalTime>
  <Words>721</Words>
  <Application>Microsoft Macintosh PowerPoint</Application>
  <PresentationFormat>On-screen Show (4:3)</PresentationFormat>
  <Paragraphs>123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Autumn</vt:lpstr>
      <vt:lpstr>CUPE 3903 Unit 2  Job Security Proposals </vt:lpstr>
      <vt:lpstr>YUFA/CUPE FACULTY COMPLEMENTS </vt:lpstr>
      <vt:lpstr>ARTICLE 23 AFFIRMATIVE ACTION</vt:lpstr>
      <vt:lpstr>Conversions 1988-2014 </vt:lpstr>
      <vt:lpstr>Job Security Proposals: History </vt:lpstr>
      <vt:lpstr>ARTICLE 24  LONG SERVICE TEACHING APPOINTMENTS (LSTAS)</vt:lpstr>
      <vt:lpstr>ARTICLE 23 AFFIRMATIVE ACTION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CUPE 3902 Unit 2  Job Security Proposals</dc:title>
  <dc:creator>anonymous</dc:creator>
  <cp:lastModifiedBy>James Clark</cp:lastModifiedBy>
  <cp:revision>13</cp:revision>
  <cp:lastPrinted>2014-11-25T19:23:12Z</cp:lastPrinted>
  <dcterms:created xsi:type="dcterms:W3CDTF">2014-11-30T14:30:34Z</dcterms:created>
  <dcterms:modified xsi:type="dcterms:W3CDTF">2014-11-30T14:31:50Z</dcterms:modified>
</cp:coreProperties>
</file>